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TT Rounds Condensed" charset="1" panose="02000506030000020003"/>
      <p:regular r:id="rId38"/>
    </p:embeddedFont>
    <p:embeddedFont>
      <p:font typeface="Staatliches" charset="1" panose="00000000000000000000"/>
      <p:regular r:id="rId41"/>
    </p:embeddedFont>
    <p:embeddedFont>
      <p:font typeface="Arimo" charset="1" panose="020B0604020202020204"/>
      <p:regular r:id="rId42"/>
    </p:embeddedFont>
    <p:embeddedFont>
      <p:font typeface="Arial" charset="1" panose="020B0604020202020204"/>
      <p:regular r:id="rId45"/>
    </p:embeddedFont>
    <p:embeddedFont>
      <p:font typeface="Canva Sans" charset="1" panose="020B0503030501040103"/>
      <p:regular r:id="rId54"/>
    </p:embeddedFont>
    <p:embeddedFont>
      <p:font typeface="Heading Now 71-78" charset="1" panose="00000000000000000000"/>
      <p:regular r:id="rId55"/>
    </p:embeddedFont>
    <p:embeddedFont>
      <p:font typeface="Heading Now 71-78 Bold" charset="1" panose="00000000000000000000"/>
      <p:regular r:id="rId56"/>
    </p:embeddedFont>
    <p:embeddedFont>
      <p:font typeface="Canva Sans Bold" charset="1" panose="020B0803030501040103"/>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notesMasters/notesMaster1.xml" Type="http://schemas.openxmlformats.org/officeDocument/2006/relationships/notesMaster"/><Relationship Id="rId36" Target="theme/theme2.xml" Type="http://schemas.openxmlformats.org/officeDocument/2006/relationships/theme"/><Relationship Id="rId37" Target="notesSlides/notesSlide1.xml" Type="http://schemas.openxmlformats.org/officeDocument/2006/relationships/notesSlide"/><Relationship Id="rId38" Target="fonts/font38.fntdata" Type="http://schemas.openxmlformats.org/officeDocument/2006/relationships/font"/><Relationship Id="rId39" Target="notesSlides/notesSlide2.xml" Type="http://schemas.openxmlformats.org/officeDocument/2006/relationships/notesSlide"/><Relationship Id="rId4" Target="theme/theme1.xml" Type="http://schemas.openxmlformats.org/officeDocument/2006/relationships/theme"/><Relationship Id="rId40" Target="notesSlides/notesSlide3.xml" Type="http://schemas.openxmlformats.org/officeDocument/2006/relationships/notesSlide"/><Relationship Id="rId41" Target="fonts/font41.fntdata" Type="http://schemas.openxmlformats.org/officeDocument/2006/relationships/font"/><Relationship Id="rId42" Target="fonts/font42.fntdata" Type="http://schemas.openxmlformats.org/officeDocument/2006/relationships/font"/><Relationship Id="rId43" Target="notesSlides/notesSlide4.xml" Type="http://schemas.openxmlformats.org/officeDocument/2006/relationships/notesSlide"/><Relationship Id="rId44" Target="notesSlides/notesSlide5.xml" Type="http://schemas.openxmlformats.org/officeDocument/2006/relationships/notesSlide"/><Relationship Id="rId45" Target="fonts/font45.fntdata" Type="http://schemas.openxmlformats.org/officeDocument/2006/relationships/font"/><Relationship Id="rId46" Target="notesSlides/notesSlide6.xml" Type="http://schemas.openxmlformats.org/officeDocument/2006/relationships/notesSlide"/><Relationship Id="rId47" Target="notesSlides/notesSlide7.xml" Type="http://schemas.openxmlformats.org/officeDocument/2006/relationships/notesSlide"/><Relationship Id="rId48" Target="notesSlides/notesSlide8.xml" Type="http://schemas.openxmlformats.org/officeDocument/2006/relationships/notesSlide"/><Relationship Id="rId49" Target="notesSlides/notesSlide9.xml" Type="http://schemas.openxmlformats.org/officeDocument/2006/relationships/notesSlide"/><Relationship Id="rId5" Target="tableStyles.xml" Type="http://schemas.openxmlformats.org/officeDocument/2006/relationships/tableStyles"/><Relationship Id="rId50" Target="notesSlides/notesSlide10.xml" Type="http://schemas.openxmlformats.org/officeDocument/2006/relationships/notesSlide"/><Relationship Id="rId51" Target="notesSlides/notesSlide11.xml" Type="http://schemas.openxmlformats.org/officeDocument/2006/relationships/notesSlide"/><Relationship Id="rId52" Target="notesSlides/notesSlide12.xml" Type="http://schemas.openxmlformats.org/officeDocument/2006/relationships/notesSlide"/><Relationship Id="rId53" Target="notesSlides/notesSlide13.xml" Type="http://schemas.openxmlformats.org/officeDocument/2006/relationships/notesSlide"/><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image</a:t>
            </a:r>
          </a:p>
          <a:p>
            <a:r>
              <a:rPr lang="en-US"/>
              <a:t>No alt text provided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Region</a:t>
            </a:r>
          </a:p>
          <a:p>
            <a:r>
              <a:rPr lang="en-US"/>
              <a:t>No alt text provided</a:t>
            </a:r>
          </a:p>
          <a:p>
            <a:r>
              <a:rPr lang="en-US"/>
              <a:t/>
            </a:r>
          </a:p>
          <a:p>
            <a:r>
              <a:rPr lang="en-US"/>
              <a:t>shape</a:t>
            </a:r>
          </a:p>
          <a:p>
            <a:r>
              <a:rPr lang="en-US"/>
              <a:t>No alt text provided</a:t>
            </a:r>
          </a:p>
          <a:p>
            <a:r>
              <a:rPr lang="en-US"/>
              <a:t/>
            </a:r>
          </a:p>
          <a:p>
            <a:r>
              <a:rPr lang="en-US"/>
              <a:t>image</a:t>
            </a:r>
          </a:p>
          <a:p>
            <a:r>
              <a:rPr lang="en-US"/>
              <a:t>No alt text provided</a:t>
            </a:r>
          </a:p>
          <a:p>
            <a:r>
              <a:rPr lang="en-US"/>
              <a:t/>
            </a:r>
          </a:p>
          <a:p>
            <a:r>
              <a:rPr lang="en-US"/>
              <a:t>Top10 of GDP by Country</a:t>
            </a:r>
          </a:p>
          <a:p>
            <a:r>
              <a:rPr lang="en-US"/>
              <a:t>No alt text provided</a:t>
            </a:r>
          </a:p>
          <a:p>
            <a:r>
              <a:rPr lang="en-US"/>
              <a:t/>
            </a:r>
          </a:p>
          <a:p>
            <a:r>
              <a:rPr lang="en-US"/>
              <a:t>Top10 of GDP Growth by Country</a:t>
            </a:r>
          </a:p>
          <a:p>
            <a:r>
              <a:rPr lang="en-US"/>
              <a:t>No alt text provided</a:t>
            </a:r>
          </a:p>
          <a:p>
            <a:r>
              <a:rPr lang="en-US"/>
              <a:t/>
            </a:r>
          </a:p>
          <a:p>
            <a:r>
              <a:rPr lang="en-US"/>
              <a:t>Top 10 of Interest Rate by Country</a:t>
            </a:r>
          </a:p>
          <a:p>
            <a:r>
              <a:rPr lang="en-US"/>
              <a:t>No alt text provided</a:t>
            </a:r>
          </a:p>
          <a:p>
            <a:r>
              <a:rPr lang="en-US"/>
              <a:t/>
            </a:r>
          </a:p>
          <a:p>
            <a:r>
              <a:rPr lang="en-US"/>
              <a:t>Top10 of Inflation Rate by Country</a:t>
            </a:r>
          </a:p>
          <a:p>
            <a:r>
              <a:rPr lang="en-US"/>
              <a:t>No alt text provided</a:t>
            </a:r>
          </a:p>
          <a:p>
            <a:r>
              <a:rPr lang="en-US"/>
              <a:t/>
            </a:r>
          </a:p>
          <a:p>
            <a:r>
              <a:rPr lang="en-US"/>
              <a:t>image</a:t>
            </a:r>
          </a:p>
          <a:p>
            <a:r>
              <a:rPr lang="en-US"/>
              <a:t>No alt text provided</a:t>
            </a:r>
          </a:p>
          <a:p>
            <a:r>
              <a:rPr lang="en-US"/>
              <a:t/>
            </a:r>
          </a:p>
          <a:p>
            <a:r>
              <a:rPr lang="en-US"/>
              <a:t>Population</a:t>
            </a:r>
          </a:p>
          <a:p>
            <a:r>
              <a:rPr lang="en-US"/>
              <a:t>No alt text provided</a:t>
            </a:r>
          </a:p>
          <a:p>
            <a:r>
              <a:rPr lang="en-US"/>
              <a:t/>
            </a:r>
          </a:p>
          <a:p>
            <a:r>
              <a:rPr lang="en-US"/>
              <a:t>image</a:t>
            </a:r>
          </a:p>
          <a:p>
            <a:r>
              <a:rPr lang="en-US"/>
              <a:t>No alt text provided</a:t>
            </a:r>
          </a:p>
          <a:p>
            <a:r>
              <a:rPr lang="en-US"/>
              <a:t/>
            </a:r>
          </a:p>
          <a:p>
            <a:r>
              <a:rPr lang="en-US"/>
              <a:t>Jobless Rate</a:t>
            </a:r>
          </a:p>
          <a:p>
            <a:r>
              <a:rPr lang="en-US"/>
              <a:t>No alt text provided</a:t>
            </a:r>
          </a:p>
          <a:p>
            <a:r>
              <a:rPr lang="en-US"/>
              <a:t/>
            </a:r>
          </a:p>
          <a:p>
            <a:r>
              <a:rPr lang="en-US"/>
              <a:t>image</a:t>
            </a:r>
          </a:p>
          <a:p>
            <a:r>
              <a:rPr lang="en-US"/>
              <a:t>No alt text provided</a:t>
            </a:r>
          </a:p>
          <a:p>
            <a:r>
              <a:rPr lang="en-US"/>
              <a:t/>
            </a:r>
          </a:p>
          <a:p>
            <a:r>
              <a:rPr lang="en-US"/>
              <a:t>Gov.Budget</a:t>
            </a:r>
          </a:p>
          <a:p>
            <a:r>
              <a:rPr lang="en-US"/>
              <a:t>No alt text provided</a:t>
            </a:r>
          </a:p>
          <a:p>
            <a:r>
              <a:rPr lang="en-US"/>
              <a:t/>
            </a:r>
          </a:p>
          <a:p>
            <a:r>
              <a:rPr lang="en-US"/>
              <a:t>image</a:t>
            </a:r>
          </a:p>
          <a:p>
            <a:r>
              <a:rPr lang="en-US"/>
              <a:t>No alt text provided</a:t>
            </a:r>
          </a:p>
          <a:p>
            <a:r>
              <a:rPr lang="en-US"/>
              <a:t/>
            </a:r>
          </a:p>
          <a:p>
            <a:r>
              <a:rPr lang="en-US"/>
              <a:t>Current Account</a:t>
            </a:r>
          </a:p>
          <a:p>
            <a:r>
              <a:rPr lang="en-US"/>
              <a:t>No alt text provided</a:t>
            </a:r>
          </a:p>
          <a:p>
            <a:r>
              <a:rPr lang="en-US"/>
              <a:t/>
            </a:r>
          </a:p>
          <a:p>
            <a:r>
              <a:rPr lang="en-US"/>
              <a:t>image</a:t>
            </a:r>
          </a:p>
          <a:p>
            <a:r>
              <a:rPr lang="en-US"/>
              <a:t>No alt text provided</a:t>
            </a:r>
          </a:p>
          <a:p>
            <a:r>
              <a:rPr lang="en-US"/>
              <a:t/>
            </a:r>
          </a:p>
          <a:p>
            <a:r>
              <a:rPr lang="en-US"/>
              <a:t> GDP</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Debt/GDP</a:t>
            </a:r>
          </a:p>
          <a:p>
            <a:r>
              <a:rPr lang="en-US"/>
              <a:t>No alt text provided</a:t>
            </a:r>
          </a:p>
          <a:p>
            <a:r>
              <a:rPr lang="en-US"/>
              <a:t/>
            </a:r>
          </a:p>
          <a:p>
            <a:r>
              <a:rPr lang="en-US"/>
              <a:t>image</a:t>
            </a:r>
          </a:p>
          <a:p>
            <a:r>
              <a:rPr lang="en-US"/>
              <a:t>No alt text provided</a:t>
            </a:r>
          </a:p>
          <a:p>
            <a:r>
              <a:rPr lang="en-US"/>
              <a:t/>
            </a:r>
          </a:p>
          <a:p>
            <a:r>
              <a:rPr lang="en-US"/>
              <a:t>Interest rate</a:t>
            </a:r>
          </a:p>
          <a:p>
            <a:r>
              <a:rPr lang="en-US"/>
              <a:t>No alt text provided</a:t>
            </a:r>
          </a:p>
          <a:p>
            <a:r>
              <a:rPr lang="en-US"/>
              <a:t/>
            </a:r>
          </a:p>
          <a:p>
            <a:r>
              <a:rPr lang="en-US"/>
              <a:t>image</a:t>
            </a:r>
          </a:p>
          <a:p>
            <a:r>
              <a:rPr lang="en-US"/>
              <a:t>No alt text provided</a:t>
            </a:r>
          </a:p>
          <a:p>
            <a:r>
              <a:rPr lang="en-US"/>
              <a:t/>
            </a:r>
          </a:p>
          <a:p>
            <a:r>
              <a:rPr lang="en-US"/>
              <a:t>Inflation rate</a:t>
            </a:r>
          </a:p>
          <a:p>
            <a:r>
              <a:rPr lang="en-US"/>
              <a:t>No alt text provided</a:t>
            </a:r>
          </a:p>
          <a:p>
            <a:r>
              <a:rPr lang="en-US"/>
              <a:t/>
            </a:r>
          </a:p>
          <a:p>
            <a:r>
              <a:rPr lang="en-US"/>
              <a:t>GDP Growth</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pageNavigator</a:t>
            </a:r>
          </a:p>
          <a:p>
            <a:r>
              <a:rPr lang="en-US"/>
              <a:t>No alt text provided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Unemployment rate  vs Population (Millions)</a:t>
            </a:r>
          </a:p>
          <a:p>
            <a:r>
              <a:rPr lang="en-US"/>
              <a:t>No alt text provided</a:t>
            </a:r>
          </a:p>
          <a:p>
            <a:r>
              <a:rPr lang="en-US"/>
              <a:t/>
            </a:r>
          </a:p>
          <a:p>
            <a:r>
              <a:rPr lang="en-US"/>
              <a:t>GDP and Population Trends Over Years</a:t>
            </a:r>
          </a:p>
          <a:p>
            <a:r>
              <a:rPr lang="en-US"/>
              <a:t>No alt text provided</a:t>
            </a:r>
          </a:p>
          <a:p>
            <a:r>
              <a:rPr lang="en-US"/>
              <a:t/>
            </a:r>
          </a:p>
          <a:p>
            <a:r>
              <a:rPr lang="en-US"/>
              <a:t>Current Account Balance (% of GDP)</a:t>
            </a:r>
          </a:p>
          <a:p>
            <a:r>
              <a:rPr lang="en-US"/>
              <a:t>No alt text provided</a:t>
            </a:r>
          </a:p>
          <a:p>
            <a:r>
              <a:rPr lang="en-US"/>
              <a:t/>
            </a:r>
          </a:p>
          <a:p>
            <a:r>
              <a:rPr lang="en-US"/>
              <a:t>Economic Indicators: GDP, Inflation, and Unemployment Over Time</a:t>
            </a:r>
          </a:p>
          <a:p>
            <a:r>
              <a:rPr lang="en-US"/>
              <a:t>No alt text provided</a:t>
            </a:r>
          </a:p>
          <a:p>
            <a:r>
              <a:rPr lang="en-US"/>
              <a:t/>
            </a:r>
          </a:p>
          <a:p>
            <a:r>
              <a:rPr lang="en-US"/>
              <a:t>GDP vs Real GDP Growth (%)</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pageNavigator</a:t>
            </a:r>
          </a:p>
          <a:p>
            <a:r>
              <a:rPr lang="en-US"/>
              <a:t>No alt text provided</a:t>
            </a:r>
          </a:p>
          <a:p>
            <a:r>
              <a:rPr lang="en-US"/>
              <a:t/>
            </a:r>
          </a:p>
          <a:p>
            <a:r>
              <a:rPr lang="en-US"/>
              <a:t>shape</a:t>
            </a:r>
          </a:p>
          <a:p>
            <a:r>
              <a:rPr lang="en-US"/>
              <a:t>No alt text provided</a:t>
            </a:r>
          </a:p>
          <a:p>
            <a:r>
              <a:rPr lang="en-US"/>
              <a:t/>
            </a:r>
          </a:p>
          <a:p>
            <a:r>
              <a:rPr lang="en-US"/>
              <a:t>card</a:t>
            </a:r>
          </a:p>
          <a:p>
            <a:r>
              <a:rPr lang="en-US"/>
              <a:t>No alt text provided</a:t>
            </a:r>
          </a:p>
          <a:p>
            <a:r>
              <a:rPr lang="en-US"/>
              <a:t/>
            </a:r>
          </a:p>
          <a:p>
            <a:r>
              <a:rPr lang="en-US"/>
              <a:t>slicer</a:t>
            </a:r>
          </a:p>
          <a:p>
            <a:r>
              <a:rPr lang="en-US"/>
              <a:t>No alt text provided</a:t>
            </a:r>
          </a:p>
          <a:p>
            <a:r>
              <a:rPr lang="en-US"/>
              <a:t/>
            </a:r>
          </a:p>
          <a:p>
            <a:r>
              <a:rPr lang="en-US"/>
              <a:t>card</a:t>
            </a:r>
          </a:p>
          <a:p>
            <a:r>
              <a:rPr lang="en-US"/>
              <a:t>No alt text provided</a:t>
            </a:r>
          </a:p>
          <a:p>
            <a:r>
              <a:rPr lang="en-US"/>
              <a:t/>
            </a:r>
          </a:p>
          <a:p>
            <a:r>
              <a:rPr lang="en-US"/>
              <a:t>card</a:t>
            </a:r>
          </a:p>
          <a:p>
            <a:r>
              <a:rPr lang="en-US"/>
              <a:t>No alt text provided</a:t>
            </a:r>
          </a:p>
          <a:p>
            <a:r>
              <a:rPr lang="en-US"/>
              <a:t/>
            </a:r>
          </a:p>
          <a:p>
            <a:r>
              <a:rPr lang="en-US"/>
              <a:t>card</a:t>
            </a:r>
          </a:p>
          <a:p>
            <a:r>
              <a:rPr lang="en-US"/>
              <a:t>No alt text provided</a:t>
            </a:r>
          </a:p>
          <a:p>
            <a:r>
              <a:rPr lang="en-US"/>
              <a:t/>
            </a:r>
          </a:p>
          <a:p>
            <a:r>
              <a:rPr lang="en-US"/>
              <a:t>Interest, Inflation, and Consumer Price Trends Over Time</a:t>
            </a:r>
          </a:p>
          <a:p>
            <a:r>
              <a:rPr lang="en-US"/>
              <a:t>No alt text provided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GDP by Region</a:t>
            </a:r>
          </a:p>
          <a:p>
            <a:r>
              <a:rPr lang="en-US"/>
              <a:t>No alt text provided</a:t>
            </a:r>
          </a:p>
          <a:p>
            <a:r>
              <a:rPr lang="en-US"/>
              <a:t/>
            </a:r>
          </a:p>
          <a:p>
            <a:r>
              <a:rPr lang="en-US"/>
              <a:t>World Map</a:t>
            </a:r>
          </a:p>
          <a:p>
            <a:r>
              <a:rPr lang="en-US"/>
              <a:t>No alt text provided</a:t>
            </a:r>
          </a:p>
          <a:p>
            <a:r>
              <a:rPr lang="en-US"/>
              <a:t/>
            </a:r>
          </a:p>
          <a:p>
            <a:r>
              <a:rPr lang="en-US"/>
              <a:t>Country</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Total of Global GDP</a:t>
            </a:r>
          </a:p>
          <a:p>
            <a:r>
              <a:rPr lang="en-US"/>
              <a:t>No alt text provided</a:t>
            </a:r>
          </a:p>
          <a:p>
            <a:r>
              <a:rPr lang="en-US"/>
              <a:t/>
            </a:r>
          </a:p>
          <a:p>
            <a:r>
              <a:rPr lang="en-US"/>
              <a:t>Avg of GDP Growth</a:t>
            </a:r>
          </a:p>
          <a:p>
            <a:r>
              <a:rPr lang="en-US"/>
              <a:t>No alt text provided</a:t>
            </a:r>
          </a:p>
          <a:p>
            <a:r>
              <a:rPr lang="en-US"/>
              <a:t/>
            </a:r>
          </a:p>
          <a:p>
            <a:r>
              <a:rPr lang="en-US"/>
              <a:t>image</a:t>
            </a:r>
          </a:p>
          <a:p>
            <a:r>
              <a:rPr lang="en-US"/>
              <a:t>No alt text provided</a:t>
            </a:r>
          </a:p>
          <a:p>
            <a:r>
              <a:rPr lang="en-US"/>
              <a:t/>
            </a:r>
          </a:p>
          <a:p>
            <a:r>
              <a:rPr lang="en-US"/>
              <a:t>Agv of Interest Rate</a:t>
            </a:r>
          </a:p>
          <a:p>
            <a:r>
              <a:rPr lang="en-US"/>
              <a:t>No alt text provided</a:t>
            </a:r>
          </a:p>
          <a:p>
            <a:r>
              <a:rPr lang="en-US"/>
              <a:t/>
            </a:r>
          </a:p>
          <a:p>
            <a:r>
              <a:rPr lang="en-US"/>
              <a:t>image</a:t>
            </a:r>
          </a:p>
          <a:p>
            <a:r>
              <a:rPr lang="en-US"/>
              <a:t>No alt text provided</a:t>
            </a:r>
          </a:p>
          <a:p>
            <a:r>
              <a:rPr lang="en-US"/>
              <a:t/>
            </a:r>
          </a:p>
          <a:p>
            <a:r>
              <a:rPr lang="en-US"/>
              <a:t>Avg of Inflation Rate</a:t>
            </a:r>
          </a:p>
          <a:p>
            <a:r>
              <a:rPr lang="en-US"/>
              <a:t>No alt text provided</a:t>
            </a:r>
          </a:p>
          <a:p>
            <a:r>
              <a:rPr lang="en-US"/>
              <a:t/>
            </a:r>
          </a:p>
          <a:p>
            <a:r>
              <a:rPr lang="en-US"/>
              <a:t>image</a:t>
            </a:r>
          </a:p>
          <a:p>
            <a:r>
              <a:rPr lang="en-US"/>
              <a:t>No alt text provided</a:t>
            </a:r>
          </a:p>
          <a:p>
            <a:r>
              <a:rPr lang="en-US"/>
              <a:t/>
            </a:r>
          </a:p>
          <a:p>
            <a:r>
              <a:rPr lang="en-US"/>
              <a:t>Average of Jobless</a:t>
            </a:r>
          </a:p>
          <a:p>
            <a:r>
              <a:rPr lang="en-US"/>
              <a:t>No alt text provided</a:t>
            </a:r>
          </a:p>
          <a:p>
            <a:r>
              <a:rPr lang="en-US"/>
              <a:t/>
            </a:r>
          </a:p>
          <a:p>
            <a:r>
              <a:rPr lang="en-US"/>
              <a:t>image</a:t>
            </a:r>
          </a:p>
          <a:p>
            <a:r>
              <a:rPr lang="en-US"/>
              <a:t>No alt text provided</a:t>
            </a:r>
          </a:p>
          <a:p>
            <a:r>
              <a:rPr lang="en-US"/>
              <a:t/>
            </a:r>
          </a:p>
          <a:p>
            <a:r>
              <a:rPr lang="en-US"/>
              <a:t>Avg of Current Account</a:t>
            </a:r>
          </a:p>
          <a:p>
            <a:r>
              <a:rPr lang="en-US"/>
              <a:t>No alt text provided</a:t>
            </a:r>
          </a:p>
          <a:p>
            <a:r>
              <a:rPr lang="en-US"/>
              <a:t/>
            </a:r>
          </a:p>
          <a:p>
            <a:r>
              <a:rPr lang="en-US"/>
              <a:t>shape</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pageNavigator</a:t>
            </a:r>
          </a:p>
          <a:p>
            <a:r>
              <a:rPr lang="en-US"/>
              <a:t>No alt text provided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Top10 of GDP Growth by Country %</a:t>
            </a:r>
          </a:p>
          <a:p>
            <a:r>
              <a:rPr lang="en-US"/>
              <a:t>No alt text provided</a:t>
            </a:r>
          </a:p>
          <a:p>
            <a:r>
              <a:rPr lang="en-US"/>
              <a:t/>
            </a:r>
          </a:p>
          <a:p>
            <a:r>
              <a:rPr lang="en-US"/>
              <a:t>Top10 of GDP by Country</a:t>
            </a:r>
          </a:p>
          <a:p>
            <a:r>
              <a:rPr lang="en-US"/>
              <a:t>No alt text provided</a:t>
            </a:r>
          </a:p>
          <a:p>
            <a:r>
              <a:rPr lang="en-US"/>
              <a:t/>
            </a:r>
          </a:p>
          <a:p>
            <a:r>
              <a:rPr lang="en-US"/>
              <a:t>Top 10 of Interest Rate by Country %</a:t>
            </a:r>
          </a:p>
          <a:p>
            <a:r>
              <a:rPr lang="en-US"/>
              <a:t>No alt text provided</a:t>
            </a:r>
          </a:p>
          <a:p>
            <a:r>
              <a:rPr lang="en-US"/>
              <a:t/>
            </a:r>
          </a:p>
          <a:p>
            <a:r>
              <a:rPr lang="en-US"/>
              <a:t>Top10 of Debt/GDP by Country %</a:t>
            </a:r>
          </a:p>
          <a:p>
            <a:r>
              <a:rPr lang="en-US"/>
              <a:t>No alt text provided</a:t>
            </a:r>
          </a:p>
          <a:p>
            <a:r>
              <a:rPr lang="en-US"/>
              <a:t/>
            </a:r>
          </a:p>
          <a:p>
            <a:r>
              <a:rPr lang="en-US"/>
              <a:t>Top10 of Total Debt by Country</a:t>
            </a:r>
          </a:p>
          <a:p>
            <a:r>
              <a:rPr lang="en-US"/>
              <a:t>No alt text provided</a:t>
            </a:r>
          </a:p>
          <a:p>
            <a:r>
              <a:rPr lang="en-US"/>
              <a:t/>
            </a:r>
          </a:p>
          <a:p>
            <a:r>
              <a:rPr lang="en-US"/>
              <a:t>Top10 of Inflation Rate by Country %</a:t>
            </a:r>
          </a:p>
          <a:p>
            <a:r>
              <a:rPr lang="en-US"/>
              <a:t>No alt text provided</a:t>
            </a:r>
          </a:p>
          <a:p>
            <a:r>
              <a:rPr lang="en-US"/>
              <a:t/>
            </a:r>
          </a:p>
          <a:p>
            <a:r>
              <a:rPr lang="en-US"/>
              <a:t>Top10 of Jobless by Country %</a:t>
            </a:r>
          </a:p>
          <a:p>
            <a:r>
              <a:rPr lang="en-US"/>
              <a:t>No alt text provided</a:t>
            </a:r>
          </a:p>
          <a:p>
            <a:r>
              <a:rPr lang="en-US"/>
              <a:t/>
            </a:r>
          </a:p>
          <a:p>
            <a:r>
              <a:rPr lang="en-US"/>
              <a:t>Top10 of Current Account by Country %</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pageNavigator</a:t>
            </a:r>
          </a:p>
          <a:p>
            <a:r>
              <a:rPr lang="en-US"/>
              <a:t>No alt text provided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Bottom10 of Jobless by Country</a:t>
            </a:r>
          </a:p>
          <a:p>
            <a:r>
              <a:rPr lang="en-US"/>
              <a:t>No alt text provided</a:t>
            </a:r>
          </a:p>
          <a:p>
            <a:r>
              <a:rPr lang="en-US"/>
              <a:t/>
            </a:r>
          </a:p>
          <a:p>
            <a:r>
              <a:rPr lang="en-US"/>
              <a:t>Bottom10 of  Total Debt by Country</a:t>
            </a:r>
          </a:p>
          <a:p>
            <a:r>
              <a:rPr lang="en-US"/>
              <a:t>No alt text provided</a:t>
            </a:r>
          </a:p>
          <a:p>
            <a:r>
              <a:rPr lang="en-US"/>
              <a:t/>
            </a:r>
          </a:p>
          <a:p>
            <a:r>
              <a:rPr lang="en-US"/>
              <a:t>Bottom10 of Debt/GDP by Country</a:t>
            </a:r>
          </a:p>
          <a:p>
            <a:r>
              <a:rPr lang="en-US"/>
              <a:t>No alt text provided</a:t>
            </a:r>
          </a:p>
          <a:p>
            <a:r>
              <a:rPr lang="en-US"/>
              <a:t/>
            </a:r>
          </a:p>
          <a:p>
            <a:r>
              <a:rPr lang="en-US"/>
              <a:t>Bottom10 of GDP Growth by Country</a:t>
            </a:r>
          </a:p>
          <a:p>
            <a:r>
              <a:rPr lang="en-US"/>
              <a:t>No alt text provided</a:t>
            </a:r>
          </a:p>
          <a:p>
            <a:r>
              <a:rPr lang="en-US"/>
              <a:t/>
            </a:r>
          </a:p>
          <a:p>
            <a:r>
              <a:rPr lang="en-US"/>
              <a:t>Bottom10 of GDP by Country</a:t>
            </a:r>
          </a:p>
          <a:p>
            <a:r>
              <a:rPr lang="en-US"/>
              <a:t>No alt text provided</a:t>
            </a:r>
          </a:p>
          <a:p>
            <a:r>
              <a:rPr lang="en-US"/>
              <a:t/>
            </a:r>
          </a:p>
          <a:p>
            <a:r>
              <a:rPr lang="en-US"/>
              <a:t>Bottom10 of Interest Rate by Country</a:t>
            </a:r>
          </a:p>
          <a:p>
            <a:r>
              <a:rPr lang="en-US"/>
              <a:t>No alt text provided</a:t>
            </a:r>
          </a:p>
          <a:p>
            <a:r>
              <a:rPr lang="en-US"/>
              <a:t/>
            </a:r>
          </a:p>
          <a:p>
            <a:r>
              <a:rPr lang="en-US"/>
              <a:t>Bottttom10 of Current Account by Country</a:t>
            </a:r>
          </a:p>
          <a:p>
            <a:r>
              <a:rPr lang="en-US"/>
              <a:t>No alt text provided</a:t>
            </a:r>
          </a:p>
          <a:p>
            <a:r>
              <a:rPr lang="en-US"/>
              <a:t/>
            </a:r>
          </a:p>
          <a:p>
            <a:r>
              <a:rPr lang="en-US"/>
              <a:t>Bottom10 of Inflation Rate by Country</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image</a:t>
            </a:r>
          </a:p>
          <a:p>
            <a:r>
              <a:rPr lang="en-US"/>
              <a:t>No alt text provided</a:t>
            </a:r>
          </a:p>
          <a:p>
            <a:r>
              <a:rPr lang="en-US"/>
              <a:t/>
            </a:r>
          </a:p>
          <a:p>
            <a:r>
              <a:rPr lang="en-US"/>
              <a:t>pageNavigator</a:t>
            </a:r>
          </a:p>
          <a:p>
            <a:r>
              <a:rPr lang="en-US"/>
              <a:t>No alt text provided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https://app.powerbi.com/groups/me/reports/d0d4d7f8-0ba9-4fde-b574-1a67e6cef83e/?pbi_source=PowerPoint" TargetMode="External" Type="http://schemas.openxmlformats.org/officeDocument/2006/relationships/hyperlink"/><Relationship Id="rId4"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notesSlides/notesSlide8.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2" Target="../notesSlides/notesSlide9.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notesSlides/notesSlide10.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2" Target="../notesSlides/notesSlide11.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https://app.powerbi.com/groups/me/reports/d0d4d7f8-0ba9-4fde-b574-1a67e6cef83e/?pbi_source=PowerPoint" TargetMode="External" Type="http://schemas.openxmlformats.org/officeDocument/2006/relationships/hyperlink"/><Relationship Id="rId4" Target="../media/image4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https://app.powerbi.com/groups/me/reports/d0d4d7f8-0ba9-4fde-b574-1a67e6cef83e/?pbi_source=PowerPoint" TargetMode="External" Type="http://schemas.openxmlformats.org/officeDocument/2006/relationships/hyperlink"/><Relationship Id="rId4"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https://app.powerbi.com/groups/me/reports/d0d4d7f8-0ba9-4fde-b574-1a67e6cef83e/?pbi_source=PowerPoint" TargetMode="External" Type="http://schemas.openxmlformats.org/officeDocument/2006/relationships/hyperlink"/><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https://app.powerbi.com/groups/me/reports/d0d4d7f8-0ba9-4fde-b574-1a67e6cef83e/?pbi_source=PowerPoint" TargetMode="External" Type="http://schemas.openxmlformats.org/officeDocument/2006/relationships/hyperlink"/><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https://app.powerbi.com/groups/me/reports/d0d4d7f8-0ba9-4fde-b574-1a67e6cef83e/?pbi_source=PowerPoint" TargetMode="External" Type="http://schemas.openxmlformats.org/officeDocument/2006/relationships/hyperlink"/><Relationship Id="rId4"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300" y="0"/>
            <a:ext cx="18030825" cy="10287000"/>
            <a:chOff x="0" y="0"/>
            <a:chExt cx="24041100" cy="13716000"/>
          </a:xfrm>
        </p:grpSpPr>
        <p:sp>
          <p:nvSpPr>
            <p:cNvPr name="Freeform 3" id="3">
              <a:hlinkClick r:id="rId3" tooltip="https://app.powerbi.com/groups/me/reports/d0d4d7f8-0ba9-4fde-b574-1a67e6cef83e/?pbi_source=PowerPoint"/>
            </p:cNvPr>
            <p:cNvSpPr/>
            <p:nvPr/>
          </p:nvSpPr>
          <p:spPr>
            <a:xfrm flipH="false" flipV="false" rot="0">
              <a:off x="0" y="0"/>
              <a:ext cx="24041100" cy="13716000"/>
            </a:xfrm>
            <a:custGeom>
              <a:avLst/>
              <a:gdLst/>
              <a:ahLst/>
              <a:cxnLst/>
              <a:rect r="r" b="b" t="t" l="l"/>
              <a:pathLst>
                <a:path h="13716000" w="24041100">
                  <a:moveTo>
                    <a:pt x="0" y="0"/>
                  </a:moveTo>
                  <a:lnTo>
                    <a:pt x="24041100" y="0"/>
                  </a:lnTo>
                  <a:lnTo>
                    <a:pt x="24041100" y="13716000"/>
                  </a:lnTo>
                  <a:lnTo>
                    <a:pt x="0" y="13716000"/>
                  </a:lnTo>
                  <a:lnTo>
                    <a:pt x="0" y="0"/>
                  </a:lnTo>
                  <a:close/>
                </a:path>
              </a:pathLst>
            </a:custGeom>
            <a:blipFill>
              <a:blip r:embed="rId4"/>
              <a:stretch>
                <a:fillRect l="-18" t="0" r="-18" b="0"/>
              </a:stretch>
            </a:blipFill>
          </p:spPr>
        </p:sp>
      </p:grpSp>
      <p:grpSp>
        <p:nvGrpSpPr>
          <p:cNvPr name="Group 4" id="4"/>
          <p:cNvGrpSpPr/>
          <p:nvPr/>
        </p:nvGrpSpPr>
        <p:grpSpPr>
          <a:xfrm rot="0">
            <a:off x="1259682" y="685800"/>
            <a:ext cx="5898356" cy="2400300"/>
            <a:chOff x="0" y="0"/>
            <a:chExt cx="7864474" cy="3200400"/>
          </a:xfrm>
        </p:grpSpPr>
        <p:sp>
          <p:nvSpPr>
            <p:cNvPr name="Freeform 5" id="5"/>
            <p:cNvSpPr/>
            <p:nvPr/>
          </p:nvSpPr>
          <p:spPr>
            <a:xfrm flipH="false" flipV="false" rot="0">
              <a:off x="0" y="0"/>
              <a:ext cx="7864474" cy="3200400"/>
            </a:xfrm>
            <a:custGeom>
              <a:avLst/>
              <a:gdLst/>
              <a:ahLst/>
              <a:cxnLst/>
              <a:rect r="r" b="b" t="t" l="l"/>
              <a:pathLst>
                <a:path h="3200400" w="7864474">
                  <a:moveTo>
                    <a:pt x="0" y="0"/>
                  </a:moveTo>
                  <a:lnTo>
                    <a:pt x="7864474" y="0"/>
                  </a:lnTo>
                  <a:lnTo>
                    <a:pt x="7864474" y="3200400"/>
                  </a:lnTo>
                  <a:lnTo>
                    <a:pt x="0" y="3200400"/>
                  </a:lnTo>
                  <a:close/>
                </a:path>
              </a:pathLst>
            </a:custGeom>
            <a:solidFill>
              <a:srgbClr val="000000">
                <a:alpha val="0"/>
              </a:srgbClr>
            </a:solidFill>
          </p:spPr>
        </p:sp>
        <p:sp>
          <p:nvSpPr>
            <p:cNvPr name="TextBox 6" id="6"/>
            <p:cNvSpPr txBox="true"/>
            <p:nvPr/>
          </p:nvSpPr>
          <p:spPr>
            <a:xfrm>
              <a:off x="0" y="57150"/>
              <a:ext cx="7864474" cy="3143250"/>
            </a:xfrm>
            <a:prstGeom prst="rect">
              <a:avLst/>
            </a:prstGeom>
          </p:spPr>
          <p:txBody>
            <a:bodyPr anchor="b" rtlCol="false" tIns="0" lIns="0" bIns="0" rIns="0"/>
            <a:lstStyle/>
            <a:p>
              <a:pPr algn="l">
                <a:lnSpc>
                  <a:spcPts val="5184"/>
                </a:lnSpc>
              </a:pPr>
              <a:r>
                <a:rPr lang="en-US" sz="4800" spc="-29">
                  <a:solidFill>
                    <a:srgbClr val="1F1F1F"/>
                  </a:solidFill>
                  <a:latin typeface="TT Rounds Condensed"/>
                  <a:ea typeface="TT Rounds Condensed"/>
                  <a:cs typeface="TT Rounds Condensed"/>
                  <a:sym typeface="TT Rounds Condensed"/>
                </a:rPr>
                <a:t>Home</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442630" y="279492"/>
            <a:ext cx="5142623" cy="1354459"/>
            <a:chOff x="0" y="0"/>
            <a:chExt cx="35319434" cy="9302400"/>
          </a:xfrm>
        </p:grpSpPr>
        <p:sp>
          <p:nvSpPr>
            <p:cNvPr name="Freeform 3" id="3"/>
            <p:cNvSpPr/>
            <p:nvPr/>
          </p:nvSpPr>
          <p:spPr>
            <a:xfrm flipH="false" flipV="false" rot="0">
              <a:off x="0" y="0"/>
              <a:ext cx="35319466" cy="9302369"/>
            </a:xfrm>
            <a:custGeom>
              <a:avLst/>
              <a:gdLst/>
              <a:ahLst/>
              <a:cxnLst/>
              <a:rect r="r" b="b" t="t" l="l"/>
              <a:pathLst>
                <a:path h="9302369" w="35319466">
                  <a:moveTo>
                    <a:pt x="0" y="401193"/>
                  </a:moveTo>
                  <a:cubicBezTo>
                    <a:pt x="0" y="179578"/>
                    <a:pt x="640149" y="0"/>
                    <a:pt x="1430148" y="0"/>
                  </a:cubicBezTo>
                  <a:lnTo>
                    <a:pt x="33889401" y="0"/>
                  </a:lnTo>
                  <a:cubicBezTo>
                    <a:pt x="34679399" y="0"/>
                    <a:pt x="35319466" y="179578"/>
                    <a:pt x="35319466" y="401193"/>
                  </a:cubicBezTo>
                  <a:lnTo>
                    <a:pt x="35319466" y="8901176"/>
                  </a:lnTo>
                  <a:cubicBezTo>
                    <a:pt x="35319466" y="9122791"/>
                    <a:pt x="34679399" y="9302369"/>
                    <a:pt x="33889401" y="9302369"/>
                  </a:cubicBezTo>
                  <a:lnTo>
                    <a:pt x="1430148" y="9302369"/>
                  </a:lnTo>
                  <a:cubicBezTo>
                    <a:pt x="640149" y="9302369"/>
                    <a:pt x="0" y="9122791"/>
                    <a:pt x="0" y="8901176"/>
                  </a:cubicBezTo>
                  <a:close/>
                </a:path>
              </a:pathLst>
            </a:custGeom>
            <a:solidFill>
              <a:srgbClr val="FFE599"/>
            </a:solidFill>
            <a:ln w="12700">
              <a:solidFill>
                <a:srgbClr val="000000"/>
              </a:solidFill>
            </a:ln>
          </p:spPr>
        </p:sp>
      </p:grpSp>
      <p:grpSp>
        <p:nvGrpSpPr>
          <p:cNvPr name="Group 4" id="4"/>
          <p:cNvGrpSpPr/>
          <p:nvPr/>
        </p:nvGrpSpPr>
        <p:grpSpPr>
          <a:xfrm rot="0">
            <a:off x="-1222124" y="397240"/>
            <a:ext cx="5245798" cy="1380668"/>
            <a:chOff x="0" y="0"/>
            <a:chExt cx="6994397" cy="1840890"/>
          </a:xfrm>
        </p:grpSpPr>
        <p:sp>
          <p:nvSpPr>
            <p:cNvPr name="Freeform 5" id="5"/>
            <p:cNvSpPr/>
            <p:nvPr/>
          </p:nvSpPr>
          <p:spPr>
            <a:xfrm flipH="false" flipV="false" rot="0">
              <a:off x="0" y="0"/>
              <a:ext cx="6994397" cy="1840891"/>
            </a:xfrm>
            <a:custGeom>
              <a:avLst/>
              <a:gdLst/>
              <a:ahLst/>
              <a:cxnLst/>
              <a:rect r="r" b="b" t="t" l="l"/>
              <a:pathLst>
                <a:path h="1840891" w="6994397">
                  <a:moveTo>
                    <a:pt x="0" y="0"/>
                  </a:moveTo>
                  <a:lnTo>
                    <a:pt x="6994397" y="0"/>
                  </a:lnTo>
                  <a:lnTo>
                    <a:pt x="6994397" y="1840891"/>
                  </a:lnTo>
                  <a:lnTo>
                    <a:pt x="0" y="1840891"/>
                  </a:lnTo>
                  <a:close/>
                </a:path>
              </a:pathLst>
            </a:custGeom>
            <a:solidFill>
              <a:srgbClr val="000000">
                <a:alpha val="0"/>
              </a:srgbClr>
            </a:solidFill>
          </p:spPr>
        </p:sp>
        <p:sp>
          <p:nvSpPr>
            <p:cNvPr name="TextBox 6" id="6"/>
            <p:cNvSpPr txBox="true"/>
            <p:nvPr/>
          </p:nvSpPr>
          <p:spPr>
            <a:xfrm>
              <a:off x="0" y="0"/>
              <a:ext cx="6994397" cy="1840890"/>
            </a:xfrm>
            <a:prstGeom prst="rect">
              <a:avLst/>
            </a:prstGeom>
          </p:spPr>
          <p:txBody>
            <a:bodyPr anchor="b" rtlCol="false" tIns="0" lIns="0" bIns="0" rIns="0"/>
            <a:lstStyle/>
            <a:p>
              <a:pPr algn="r">
                <a:lnSpc>
                  <a:spcPts val="8640"/>
                </a:lnSpc>
              </a:pPr>
              <a:r>
                <a:rPr lang="en-US" sz="7200">
                  <a:solidFill>
                    <a:srgbClr val="434343"/>
                  </a:solidFill>
                  <a:latin typeface="Staatliches"/>
                  <a:ea typeface="Staatliches"/>
                  <a:cs typeface="Staatliches"/>
                  <a:sym typeface="Staatliches"/>
                </a:rPr>
                <a:t>bottom 10</a:t>
              </a:r>
            </a:p>
          </p:txBody>
        </p:sp>
      </p:grpSp>
      <p:sp>
        <p:nvSpPr>
          <p:cNvPr name="Freeform 7" id="7"/>
          <p:cNvSpPr/>
          <p:nvPr/>
        </p:nvSpPr>
        <p:spPr>
          <a:xfrm flipH="false" flipV="false" rot="0">
            <a:off x="9059175" y="8617273"/>
            <a:ext cx="9220476" cy="319950"/>
          </a:xfrm>
          <a:custGeom>
            <a:avLst/>
            <a:gdLst/>
            <a:ahLst/>
            <a:cxnLst/>
            <a:rect r="r" b="b" t="t" l="l"/>
            <a:pathLst>
              <a:path h="319950" w="9220476">
                <a:moveTo>
                  <a:pt x="0" y="0"/>
                </a:moveTo>
                <a:lnTo>
                  <a:pt x="9220476" y="0"/>
                </a:lnTo>
                <a:lnTo>
                  <a:pt x="9220476" y="319950"/>
                </a:lnTo>
                <a:lnTo>
                  <a:pt x="0" y="3199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421921" y="2649661"/>
            <a:ext cx="6182456" cy="5534196"/>
          </a:xfrm>
          <a:custGeom>
            <a:avLst/>
            <a:gdLst/>
            <a:ahLst/>
            <a:cxnLst/>
            <a:rect r="r" b="b" t="t" l="l"/>
            <a:pathLst>
              <a:path h="5534196" w="6182456">
                <a:moveTo>
                  <a:pt x="0" y="0"/>
                </a:moveTo>
                <a:lnTo>
                  <a:pt x="6182456" y="0"/>
                </a:lnTo>
                <a:lnTo>
                  <a:pt x="6182456" y="5534196"/>
                </a:lnTo>
                <a:lnTo>
                  <a:pt x="0" y="55341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788176" y="6299988"/>
            <a:ext cx="2442120" cy="2440394"/>
          </a:xfrm>
          <a:custGeom>
            <a:avLst/>
            <a:gdLst/>
            <a:ahLst/>
            <a:cxnLst/>
            <a:rect r="r" b="b" t="t" l="l"/>
            <a:pathLst>
              <a:path h="2440394" w="2442120">
                <a:moveTo>
                  <a:pt x="0" y="0"/>
                </a:moveTo>
                <a:lnTo>
                  <a:pt x="2442120" y="0"/>
                </a:lnTo>
                <a:lnTo>
                  <a:pt x="2442120" y="2440394"/>
                </a:lnTo>
                <a:lnTo>
                  <a:pt x="0" y="24403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9340198" y="6474304"/>
            <a:ext cx="5186" cy="11946"/>
            <a:chOff x="0" y="0"/>
            <a:chExt cx="6915" cy="15928"/>
          </a:xfrm>
        </p:grpSpPr>
        <p:sp>
          <p:nvSpPr>
            <p:cNvPr name="Freeform 11" id="11"/>
            <p:cNvSpPr/>
            <p:nvPr/>
          </p:nvSpPr>
          <p:spPr>
            <a:xfrm flipH="false" flipV="false" rot="0">
              <a:off x="739" y="127"/>
              <a:ext cx="6119" cy="15748"/>
            </a:xfrm>
            <a:custGeom>
              <a:avLst/>
              <a:gdLst/>
              <a:ahLst/>
              <a:cxnLst/>
              <a:rect r="r" b="b" t="t" l="l"/>
              <a:pathLst>
                <a:path h="15748" w="6119">
                  <a:moveTo>
                    <a:pt x="6119" y="0"/>
                  </a:moveTo>
                  <a:cubicBezTo>
                    <a:pt x="4976" y="0"/>
                    <a:pt x="3452" y="254"/>
                    <a:pt x="2309" y="1143"/>
                  </a:cubicBezTo>
                  <a:cubicBezTo>
                    <a:pt x="-358" y="3048"/>
                    <a:pt x="-739" y="6731"/>
                    <a:pt x="1293" y="9271"/>
                  </a:cubicBezTo>
                  <a:cubicBezTo>
                    <a:pt x="2690" y="11557"/>
                    <a:pt x="4595" y="13462"/>
                    <a:pt x="6119" y="15748"/>
                  </a:cubicBezTo>
                  <a:lnTo>
                    <a:pt x="6119" y="0"/>
                  </a:lnTo>
                  <a:close/>
                </a:path>
              </a:pathLst>
            </a:custGeom>
            <a:solidFill>
              <a:srgbClr val="FFFFFF"/>
            </a:solidFill>
            <a:ln w="12700">
              <a:solidFill>
                <a:srgbClr val="000000"/>
              </a:solidFill>
            </a:ln>
          </p:spPr>
        </p:sp>
      </p:grpSp>
      <p:grpSp>
        <p:nvGrpSpPr>
          <p:cNvPr name="Group 12" id="12"/>
          <p:cNvGrpSpPr/>
          <p:nvPr/>
        </p:nvGrpSpPr>
        <p:grpSpPr>
          <a:xfrm rot="0">
            <a:off x="16105780" y="6254328"/>
            <a:ext cx="5108" cy="9902"/>
            <a:chOff x="0" y="0"/>
            <a:chExt cx="6811" cy="13203"/>
          </a:xfrm>
        </p:grpSpPr>
        <p:sp>
          <p:nvSpPr>
            <p:cNvPr name="Freeform 13" id="13"/>
            <p:cNvSpPr/>
            <p:nvPr/>
          </p:nvSpPr>
          <p:spPr>
            <a:xfrm flipH="false" flipV="false" rot="0">
              <a:off x="0" y="0"/>
              <a:ext cx="5992" cy="13208"/>
            </a:xfrm>
            <a:custGeom>
              <a:avLst/>
              <a:gdLst/>
              <a:ahLst/>
              <a:cxnLst/>
              <a:rect r="r" b="b" t="t" l="l"/>
              <a:pathLst>
                <a:path h="13208" w="5992">
                  <a:moveTo>
                    <a:pt x="0" y="0"/>
                  </a:moveTo>
                  <a:lnTo>
                    <a:pt x="0" y="13208"/>
                  </a:lnTo>
                  <a:cubicBezTo>
                    <a:pt x="1905" y="13208"/>
                    <a:pt x="3810" y="12192"/>
                    <a:pt x="4953" y="10287"/>
                  </a:cubicBezTo>
                  <a:cubicBezTo>
                    <a:pt x="6858" y="7620"/>
                    <a:pt x="6096" y="3810"/>
                    <a:pt x="3048" y="1905"/>
                  </a:cubicBezTo>
                  <a:cubicBezTo>
                    <a:pt x="1905" y="1524"/>
                    <a:pt x="1143" y="889"/>
                    <a:pt x="0" y="0"/>
                  </a:cubicBezTo>
                  <a:close/>
                </a:path>
              </a:pathLst>
            </a:custGeom>
            <a:solidFill>
              <a:srgbClr val="FEFEFF"/>
            </a:solidFill>
            <a:ln w="12700">
              <a:solidFill>
                <a:srgbClr val="000000"/>
              </a:solidFill>
            </a:ln>
          </p:spPr>
        </p:sp>
      </p:grpSp>
      <p:grpSp>
        <p:nvGrpSpPr>
          <p:cNvPr name="Group 14" id="14"/>
          <p:cNvGrpSpPr/>
          <p:nvPr/>
        </p:nvGrpSpPr>
        <p:grpSpPr>
          <a:xfrm rot="0">
            <a:off x="9340198" y="4336156"/>
            <a:ext cx="5186" cy="9666"/>
            <a:chOff x="0" y="0"/>
            <a:chExt cx="6915" cy="12888"/>
          </a:xfrm>
        </p:grpSpPr>
        <p:sp>
          <p:nvSpPr>
            <p:cNvPr name="Freeform 15" id="15"/>
            <p:cNvSpPr/>
            <p:nvPr/>
          </p:nvSpPr>
          <p:spPr>
            <a:xfrm flipH="false" flipV="false" rot="0">
              <a:off x="845" y="0"/>
              <a:ext cx="6013" cy="12700"/>
            </a:xfrm>
            <a:custGeom>
              <a:avLst/>
              <a:gdLst/>
              <a:ahLst/>
              <a:cxnLst/>
              <a:rect r="r" b="b" t="t" l="l"/>
              <a:pathLst>
                <a:path h="12700" w="6013">
                  <a:moveTo>
                    <a:pt x="6013" y="0"/>
                  </a:moveTo>
                  <a:cubicBezTo>
                    <a:pt x="4870" y="381"/>
                    <a:pt x="4108" y="762"/>
                    <a:pt x="3092" y="1524"/>
                  </a:cubicBezTo>
                  <a:cubicBezTo>
                    <a:pt x="298" y="3048"/>
                    <a:pt x="-845" y="6858"/>
                    <a:pt x="679" y="9398"/>
                  </a:cubicBezTo>
                  <a:cubicBezTo>
                    <a:pt x="1695" y="11557"/>
                    <a:pt x="3727" y="12700"/>
                    <a:pt x="5886" y="12700"/>
                  </a:cubicBezTo>
                  <a:lnTo>
                    <a:pt x="5886" y="0"/>
                  </a:lnTo>
                  <a:close/>
                </a:path>
              </a:pathLst>
            </a:custGeom>
            <a:solidFill>
              <a:srgbClr val="D6E4FD"/>
            </a:solidFill>
            <a:ln w="12700">
              <a:solidFill>
                <a:srgbClr val="000000"/>
              </a:solidFill>
            </a:ln>
          </p:spPr>
        </p:sp>
      </p:grpSp>
      <p:grpSp>
        <p:nvGrpSpPr>
          <p:cNvPr name="Group 16" id="16"/>
          <p:cNvGrpSpPr/>
          <p:nvPr/>
        </p:nvGrpSpPr>
        <p:grpSpPr>
          <a:xfrm rot="0">
            <a:off x="16105780" y="5037660"/>
            <a:ext cx="5108" cy="11946"/>
            <a:chOff x="0" y="0"/>
            <a:chExt cx="6811" cy="15928"/>
          </a:xfrm>
        </p:grpSpPr>
        <p:sp>
          <p:nvSpPr>
            <p:cNvPr name="Freeform 17" id="17"/>
            <p:cNvSpPr/>
            <p:nvPr/>
          </p:nvSpPr>
          <p:spPr>
            <a:xfrm flipH="false" flipV="false" rot="0">
              <a:off x="0" y="0"/>
              <a:ext cx="5928" cy="15875"/>
            </a:xfrm>
            <a:custGeom>
              <a:avLst/>
              <a:gdLst/>
              <a:ahLst/>
              <a:cxnLst/>
              <a:rect r="r" b="b" t="t" l="l"/>
              <a:pathLst>
                <a:path h="15875" w="5928">
                  <a:moveTo>
                    <a:pt x="0" y="0"/>
                  </a:moveTo>
                  <a:lnTo>
                    <a:pt x="0" y="15875"/>
                  </a:lnTo>
                  <a:cubicBezTo>
                    <a:pt x="1524" y="14097"/>
                    <a:pt x="3048" y="11684"/>
                    <a:pt x="4445" y="9906"/>
                  </a:cubicBezTo>
                  <a:cubicBezTo>
                    <a:pt x="6858" y="7239"/>
                    <a:pt x="6096" y="3429"/>
                    <a:pt x="3810" y="1524"/>
                  </a:cubicBezTo>
                  <a:cubicBezTo>
                    <a:pt x="2667" y="889"/>
                    <a:pt x="1143" y="0"/>
                    <a:pt x="0" y="0"/>
                  </a:cubicBezTo>
                  <a:close/>
                </a:path>
              </a:pathLst>
            </a:custGeom>
            <a:solidFill>
              <a:srgbClr val="CCDDFD"/>
            </a:solidFill>
            <a:ln w="12700">
              <a:solidFill>
                <a:srgbClr val="000000"/>
              </a:solidFill>
            </a:ln>
          </p:spPr>
        </p:sp>
      </p:grpSp>
      <p:sp>
        <p:nvSpPr>
          <p:cNvPr name="Freeform 18" id="18"/>
          <p:cNvSpPr/>
          <p:nvPr/>
        </p:nvSpPr>
        <p:spPr>
          <a:xfrm flipH="false" flipV="false" rot="0">
            <a:off x="9411287" y="3322395"/>
            <a:ext cx="6779878" cy="4645250"/>
          </a:xfrm>
          <a:custGeom>
            <a:avLst/>
            <a:gdLst/>
            <a:ahLst/>
            <a:cxnLst/>
            <a:rect r="r" b="b" t="t" l="l"/>
            <a:pathLst>
              <a:path h="4645250" w="6779878">
                <a:moveTo>
                  <a:pt x="0" y="0"/>
                </a:moveTo>
                <a:lnTo>
                  <a:pt x="6779878" y="0"/>
                </a:lnTo>
                <a:lnTo>
                  <a:pt x="6779878" y="4645250"/>
                </a:lnTo>
                <a:lnTo>
                  <a:pt x="0" y="46452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0524092" y="4170406"/>
            <a:ext cx="2109844" cy="5247288"/>
          </a:xfrm>
          <a:custGeom>
            <a:avLst/>
            <a:gdLst/>
            <a:ahLst/>
            <a:cxnLst/>
            <a:rect r="r" b="b" t="t" l="l"/>
            <a:pathLst>
              <a:path h="5247288" w="2109844">
                <a:moveTo>
                  <a:pt x="0" y="0"/>
                </a:moveTo>
                <a:lnTo>
                  <a:pt x="2109844" y="0"/>
                </a:lnTo>
                <a:lnTo>
                  <a:pt x="2109844" y="5247288"/>
                </a:lnTo>
                <a:lnTo>
                  <a:pt x="0" y="52472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0" id="20"/>
          <p:cNvGrpSpPr/>
          <p:nvPr/>
        </p:nvGrpSpPr>
        <p:grpSpPr>
          <a:xfrm rot="0">
            <a:off x="442630" y="6741845"/>
            <a:ext cx="1215000" cy="1225800"/>
            <a:chOff x="0" y="0"/>
            <a:chExt cx="1620000" cy="1634400"/>
          </a:xfrm>
        </p:grpSpPr>
        <p:sp>
          <p:nvSpPr>
            <p:cNvPr name="Freeform 21" id="21"/>
            <p:cNvSpPr/>
            <p:nvPr/>
          </p:nvSpPr>
          <p:spPr>
            <a:xfrm flipH="false" flipV="false" rot="0">
              <a:off x="0" y="0"/>
              <a:ext cx="1620012" cy="1634363"/>
            </a:xfrm>
            <a:custGeom>
              <a:avLst/>
              <a:gdLst/>
              <a:ahLst/>
              <a:cxnLst/>
              <a:rect r="r" b="b" t="t" l="l"/>
              <a:pathLst>
                <a:path h="1634363" w="1620012">
                  <a:moveTo>
                    <a:pt x="0" y="69850"/>
                  </a:moveTo>
                  <a:cubicBezTo>
                    <a:pt x="0" y="31242"/>
                    <a:pt x="31242" y="0"/>
                    <a:pt x="69850" y="0"/>
                  </a:cubicBezTo>
                  <a:lnTo>
                    <a:pt x="1550162" y="0"/>
                  </a:lnTo>
                  <a:cubicBezTo>
                    <a:pt x="1588770" y="0"/>
                    <a:pt x="1620012" y="31242"/>
                    <a:pt x="1620012" y="69850"/>
                  </a:cubicBezTo>
                  <a:lnTo>
                    <a:pt x="1620012" y="1564513"/>
                  </a:lnTo>
                  <a:cubicBezTo>
                    <a:pt x="1620012" y="1603121"/>
                    <a:pt x="1588770" y="1634363"/>
                    <a:pt x="1550162" y="1634363"/>
                  </a:cubicBezTo>
                  <a:lnTo>
                    <a:pt x="69850" y="1634363"/>
                  </a:lnTo>
                  <a:cubicBezTo>
                    <a:pt x="31242" y="1634363"/>
                    <a:pt x="0" y="1603121"/>
                    <a:pt x="0" y="1564513"/>
                  </a:cubicBezTo>
                  <a:close/>
                </a:path>
              </a:pathLst>
            </a:custGeom>
            <a:solidFill>
              <a:srgbClr val="FFF2CC"/>
            </a:solidFill>
            <a:ln w="12700">
              <a:solidFill>
                <a:srgbClr val="000000"/>
              </a:solidFill>
            </a:ln>
          </p:spPr>
        </p:sp>
      </p:grpSp>
      <p:grpSp>
        <p:nvGrpSpPr>
          <p:cNvPr name="Group 22" id="22"/>
          <p:cNvGrpSpPr/>
          <p:nvPr/>
        </p:nvGrpSpPr>
        <p:grpSpPr>
          <a:xfrm rot="0">
            <a:off x="442630" y="8645400"/>
            <a:ext cx="1215000" cy="1225800"/>
            <a:chOff x="0" y="0"/>
            <a:chExt cx="1620000" cy="1634400"/>
          </a:xfrm>
        </p:grpSpPr>
        <p:sp>
          <p:nvSpPr>
            <p:cNvPr name="Freeform 23" id="23"/>
            <p:cNvSpPr/>
            <p:nvPr/>
          </p:nvSpPr>
          <p:spPr>
            <a:xfrm flipH="false" flipV="false" rot="0">
              <a:off x="0" y="0"/>
              <a:ext cx="1620012" cy="1634363"/>
            </a:xfrm>
            <a:custGeom>
              <a:avLst/>
              <a:gdLst/>
              <a:ahLst/>
              <a:cxnLst/>
              <a:rect r="r" b="b" t="t" l="l"/>
              <a:pathLst>
                <a:path h="1634363" w="1620012">
                  <a:moveTo>
                    <a:pt x="0" y="69850"/>
                  </a:moveTo>
                  <a:cubicBezTo>
                    <a:pt x="0" y="31242"/>
                    <a:pt x="31242" y="0"/>
                    <a:pt x="69850" y="0"/>
                  </a:cubicBezTo>
                  <a:lnTo>
                    <a:pt x="1550162" y="0"/>
                  </a:lnTo>
                  <a:cubicBezTo>
                    <a:pt x="1588770" y="0"/>
                    <a:pt x="1620012" y="31242"/>
                    <a:pt x="1620012" y="69850"/>
                  </a:cubicBezTo>
                  <a:lnTo>
                    <a:pt x="1620012" y="1564513"/>
                  </a:lnTo>
                  <a:cubicBezTo>
                    <a:pt x="1620012" y="1603121"/>
                    <a:pt x="1588770" y="1634363"/>
                    <a:pt x="1550162" y="1634363"/>
                  </a:cubicBezTo>
                  <a:lnTo>
                    <a:pt x="69850" y="1634363"/>
                  </a:lnTo>
                  <a:cubicBezTo>
                    <a:pt x="31242" y="1634363"/>
                    <a:pt x="0" y="1603121"/>
                    <a:pt x="0" y="1564513"/>
                  </a:cubicBezTo>
                  <a:close/>
                </a:path>
              </a:pathLst>
            </a:custGeom>
            <a:solidFill>
              <a:srgbClr val="FFF2CC"/>
            </a:solidFill>
            <a:ln w="12700">
              <a:solidFill>
                <a:srgbClr val="000000"/>
              </a:solidFill>
            </a:ln>
          </p:spPr>
        </p:sp>
      </p:grpSp>
      <p:grpSp>
        <p:nvGrpSpPr>
          <p:cNvPr name="Group 24" id="24"/>
          <p:cNvGrpSpPr/>
          <p:nvPr/>
        </p:nvGrpSpPr>
        <p:grpSpPr>
          <a:xfrm rot="0">
            <a:off x="442630" y="4436706"/>
            <a:ext cx="1215000" cy="1225800"/>
            <a:chOff x="0" y="0"/>
            <a:chExt cx="1620000" cy="1634400"/>
          </a:xfrm>
        </p:grpSpPr>
        <p:sp>
          <p:nvSpPr>
            <p:cNvPr name="Freeform 25" id="25"/>
            <p:cNvSpPr/>
            <p:nvPr/>
          </p:nvSpPr>
          <p:spPr>
            <a:xfrm flipH="false" flipV="false" rot="0">
              <a:off x="0" y="0"/>
              <a:ext cx="1620012" cy="1634363"/>
            </a:xfrm>
            <a:custGeom>
              <a:avLst/>
              <a:gdLst/>
              <a:ahLst/>
              <a:cxnLst/>
              <a:rect r="r" b="b" t="t" l="l"/>
              <a:pathLst>
                <a:path h="1634363" w="1620012">
                  <a:moveTo>
                    <a:pt x="0" y="69850"/>
                  </a:moveTo>
                  <a:cubicBezTo>
                    <a:pt x="0" y="31242"/>
                    <a:pt x="31242" y="0"/>
                    <a:pt x="69850" y="0"/>
                  </a:cubicBezTo>
                  <a:lnTo>
                    <a:pt x="1550162" y="0"/>
                  </a:lnTo>
                  <a:cubicBezTo>
                    <a:pt x="1588770" y="0"/>
                    <a:pt x="1620012" y="31242"/>
                    <a:pt x="1620012" y="69850"/>
                  </a:cubicBezTo>
                  <a:lnTo>
                    <a:pt x="1620012" y="1564513"/>
                  </a:lnTo>
                  <a:cubicBezTo>
                    <a:pt x="1620012" y="1603121"/>
                    <a:pt x="1588770" y="1634363"/>
                    <a:pt x="1550162" y="1634363"/>
                  </a:cubicBezTo>
                  <a:lnTo>
                    <a:pt x="69850" y="1634363"/>
                  </a:lnTo>
                  <a:cubicBezTo>
                    <a:pt x="31242" y="1634363"/>
                    <a:pt x="0" y="1603121"/>
                    <a:pt x="0" y="1564513"/>
                  </a:cubicBezTo>
                  <a:close/>
                </a:path>
              </a:pathLst>
            </a:custGeom>
            <a:solidFill>
              <a:srgbClr val="FFF2CC"/>
            </a:solidFill>
            <a:ln w="12700">
              <a:solidFill>
                <a:srgbClr val="000000"/>
              </a:solidFill>
            </a:ln>
          </p:spPr>
        </p:sp>
      </p:grpSp>
      <p:grpSp>
        <p:nvGrpSpPr>
          <p:cNvPr name="Group 26" id="26"/>
          <p:cNvGrpSpPr/>
          <p:nvPr/>
        </p:nvGrpSpPr>
        <p:grpSpPr>
          <a:xfrm rot="0">
            <a:off x="442630" y="2096595"/>
            <a:ext cx="1215000" cy="1225800"/>
            <a:chOff x="0" y="0"/>
            <a:chExt cx="1620000" cy="1634400"/>
          </a:xfrm>
        </p:grpSpPr>
        <p:sp>
          <p:nvSpPr>
            <p:cNvPr name="Freeform 27" id="27"/>
            <p:cNvSpPr/>
            <p:nvPr/>
          </p:nvSpPr>
          <p:spPr>
            <a:xfrm flipH="false" flipV="false" rot="0">
              <a:off x="0" y="0"/>
              <a:ext cx="1620012" cy="1634363"/>
            </a:xfrm>
            <a:custGeom>
              <a:avLst/>
              <a:gdLst/>
              <a:ahLst/>
              <a:cxnLst/>
              <a:rect r="r" b="b" t="t" l="l"/>
              <a:pathLst>
                <a:path h="1634363" w="1620012">
                  <a:moveTo>
                    <a:pt x="0" y="69850"/>
                  </a:moveTo>
                  <a:cubicBezTo>
                    <a:pt x="0" y="31242"/>
                    <a:pt x="31242" y="0"/>
                    <a:pt x="69850" y="0"/>
                  </a:cubicBezTo>
                  <a:lnTo>
                    <a:pt x="1550162" y="0"/>
                  </a:lnTo>
                  <a:cubicBezTo>
                    <a:pt x="1588770" y="0"/>
                    <a:pt x="1620012" y="31242"/>
                    <a:pt x="1620012" y="69850"/>
                  </a:cubicBezTo>
                  <a:lnTo>
                    <a:pt x="1620012" y="1564513"/>
                  </a:lnTo>
                  <a:cubicBezTo>
                    <a:pt x="1620012" y="1603121"/>
                    <a:pt x="1588770" y="1634363"/>
                    <a:pt x="1550162" y="1634363"/>
                  </a:cubicBezTo>
                  <a:lnTo>
                    <a:pt x="69850" y="1634363"/>
                  </a:lnTo>
                  <a:cubicBezTo>
                    <a:pt x="31242" y="1634363"/>
                    <a:pt x="0" y="1603121"/>
                    <a:pt x="0" y="1564513"/>
                  </a:cubicBezTo>
                  <a:close/>
                </a:path>
              </a:pathLst>
            </a:custGeom>
            <a:solidFill>
              <a:srgbClr val="FFF2CC"/>
            </a:solidFill>
            <a:ln w="12700">
              <a:solidFill>
                <a:srgbClr val="000000"/>
              </a:solidFill>
            </a:ln>
          </p:spPr>
        </p:sp>
      </p:grpSp>
      <p:grpSp>
        <p:nvGrpSpPr>
          <p:cNvPr name="Group 28" id="28"/>
          <p:cNvGrpSpPr/>
          <p:nvPr/>
        </p:nvGrpSpPr>
        <p:grpSpPr>
          <a:xfrm rot="0">
            <a:off x="1131304" y="3522611"/>
            <a:ext cx="6715485" cy="914095"/>
            <a:chOff x="0" y="0"/>
            <a:chExt cx="8953981" cy="1218794"/>
          </a:xfrm>
        </p:grpSpPr>
        <p:sp>
          <p:nvSpPr>
            <p:cNvPr name="Freeform 29" id="29"/>
            <p:cNvSpPr/>
            <p:nvPr/>
          </p:nvSpPr>
          <p:spPr>
            <a:xfrm flipH="false" flipV="false" rot="0">
              <a:off x="0" y="0"/>
              <a:ext cx="8953981" cy="1218794"/>
            </a:xfrm>
            <a:custGeom>
              <a:avLst/>
              <a:gdLst/>
              <a:ahLst/>
              <a:cxnLst/>
              <a:rect r="r" b="b" t="t" l="l"/>
              <a:pathLst>
                <a:path h="1218794" w="8953981">
                  <a:moveTo>
                    <a:pt x="0" y="0"/>
                  </a:moveTo>
                  <a:lnTo>
                    <a:pt x="8953981" y="0"/>
                  </a:lnTo>
                  <a:lnTo>
                    <a:pt x="8953981" y="1218794"/>
                  </a:lnTo>
                  <a:lnTo>
                    <a:pt x="0" y="1218794"/>
                  </a:lnTo>
                  <a:close/>
                </a:path>
              </a:pathLst>
            </a:custGeom>
            <a:solidFill>
              <a:srgbClr val="000000">
                <a:alpha val="0"/>
              </a:srgbClr>
            </a:solidFill>
          </p:spPr>
        </p:sp>
        <p:sp>
          <p:nvSpPr>
            <p:cNvPr name="TextBox 30" id="30"/>
            <p:cNvSpPr txBox="true"/>
            <p:nvPr/>
          </p:nvSpPr>
          <p:spPr>
            <a:xfrm>
              <a:off x="0" y="0"/>
              <a:ext cx="8953981" cy="1218794"/>
            </a:xfrm>
            <a:prstGeom prst="rect">
              <a:avLst/>
            </a:prstGeom>
          </p:spPr>
          <p:txBody>
            <a:bodyPr anchor="b" rtlCol="false" tIns="0" lIns="0" bIns="0" rIns="0"/>
            <a:lstStyle/>
            <a:p>
              <a:pPr algn="l">
                <a:lnSpc>
                  <a:spcPts val="5759"/>
                </a:lnSpc>
              </a:pPr>
              <a:r>
                <a:rPr lang="en-US" sz="4800">
                  <a:solidFill>
                    <a:srgbClr val="434343"/>
                  </a:solidFill>
                  <a:latin typeface="Staatliches"/>
                  <a:ea typeface="Staatliches"/>
                  <a:cs typeface="Staatliches"/>
                  <a:sym typeface="Staatliches"/>
                </a:rPr>
                <a:t>Weakest</a:t>
              </a:r>
              <a:r>
                <a:rPr lang="en-US" sz="4800">
                  <a:solidFill>
                    <a:srgbClr val="434343"/>
                  </a:solidFill>
                  <a:latin typeface="Staatliches"/>
                  <a:ea typeface="Staatliches"/>
                  <a:cs typeface="Staatliches"/>
                  <a:sym typeface="Staatliches"/>
                </a:rPr>
                <a:t> Current Account</a:t>
              </a:r>
            </a:p>
          </p:txBody>
        </p:sp>
      </p:grpSp>
      <p:sp>
        <p:nvSpPr>
          <p:cNvPr name="TextBox 31" id="31"/>
          <p:cNvSpPr txBox="true"/>
          <p:nvPr/>
        </p:nvSpPr>
        <p:spPr>
          <a:xfrm rot="0">
            <a:off x="1862385" y="2588970"/>
            <a:ext cx="3386581" cy="73342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Austria</a:t>
            </a:r>
            <a:r>
              <a:rPr lang="en-US" sz="2400">
                <a:solidFill>
                  <a:srgbClr val="434343"/>
                </a:solidFill>
                <a:latin typeface="Arimo"/>
                <a:ea typeface="Arimo"/>
                <a:cs typeface="Arimo"/>
                <a:sym typeface="Arimo"/>
              </a:rPr>
              <a:t>, Belgium, Cyprus (2.2%)</a:t>
            </a:r>
          </a:p>
        </p:txBody>
      </p:sp>
      <p:grpSp>
        <p:nvGrpSpPr>
          <p:cNvPr name="Group 32" id="32"/>
          <p:cNvGrpSpPr/>
          <p:nvPr/>
        </p:nvGrpSpPr>
        <p:grpSpPr>
          <a:xfrm rot="0">
            <a:off x="1254550" y="1541525"/>
            <a:ext cx="5819079" cy="914095"/>
            <a:chOff x="0" y="0"/>
            <a:chExt cx="7758772" cy="1218794"/>
          </a:xfrm>
        </p:grpSpPr>
        <p:sp>
          <p:nvSpPr>
            <p:cNvPr name="Freeform 33" id="33"/>
            <p:cNvSpPr/>
            <p:nvPr/>
          </p:nvSpPr>
          <p:spPr>
            <a:xfrm flipH="false" flipV="false" rot="0">
              <a:off x="0" y="0"/>
              <a:ext cx="7758771" cy="1218794"/>
            </a:xfrm>
            <a:custGeom>
              <a:avLst/>
              <a:gdLst/>
              <a:ahLst/>
              <a:cxnLst/>
              <a:rect r="r" b="b" t="t" l="l"/>
              <a:pathLst>
                <a:path h="1218794" w="7758771">
                  <a:moveTo>
                    <a:pt x="0" y="0"/>
                  </a:moveTo>
                  <a:lnTo>
                    <a:pt x="7758771" y="0"/>
                  </a:lnTo>
                  <a:lnTo>
                    <a:pt x="7758771" y="1218794"/>
                  </a:lnTo>
                  <a:lnTo>
                    <a:pt x="0" y="1218794"/>
                  </a:lnTo>
                  <a:close/>
                </a:path>
              </a:pathLst>
            </a:custGeom>
            <a:solidFill>
              <a:srgbClr val="000000">
                <a:alpha val="0"/>
              </a:srgbClr>
            </a:solidFill>
          </p:spPr>
        </p:sp>
        <p:sp>
          <p:nvSpPr>
            <p:cNvPr name="TextBox 34" id="34"/>
            <p:cNvSpPr txBox="true"/>
            <p:nvPr/>
          </p:nvSpPr>
          <p:spPr>
            <a:xfrm>
              <a:off x="0" y="0"/>
              <a:ext cx="7758772" cy="1218794"/>
            </a:xfrm>
            <a:prstGeom prst="rect">
              <a:avLst/>
            </a:prstGeom>
          </p:spPr>
          <p:txBody>
            <a:bodyPr anchor="b" rtlCol="false" tIns="0" lIns="0" bIns="0" rIns="0"/>
            <a:lstStyle/>
            <a:p>
              <a:pPr algn="l">
                <a:lnSpc>
                  <a:spcPts val="5759"/>
                </a:lnSpc>
              </a:pPr>
              <a:r>
                <a:rPr lang="en-US" sz="4800">
                  <a:solidFill>
                    <a:srgbClr val="434343"/>
                  </a:solidFill>
                  <a:latin typeface="Staatliches"/>
                  <a:ea typeface="Staatliches"/>
                  <a:cs typeface="Staatliches"/>
                  <a:sym typeface="Staatliches"/>
                </a:rPr>
                <a:t>Lowest</a:t>
              </a:r>
              <a:r>
                <a:rPr lang="en-US" sz="4800">
                  <a:solidFill>
                    <a:srgbClr val="434343"/>
                  </a:solidFill>
                  <a:latin typeface="Staatliches"/>
                  <a:ea typeface="Staatliches"/>
                  <a:cs typeface="Staatliches"/>
                  <a:sym typeface="Staatliches"/>
                </a:rPr>
                <a:t> Interest Rates</a:t>
              </a:r>
            </a:p>
          </p:txBody>
        </p:sp>
      </p:grpSp>
      <p:sp>
        <p:nvSpPr>
          <p:cNvPr name="TextBox 35" id="35"/>
          <p:cNvSpPr txBox="true"/>
          <p:nvPr/>
        </p:nvSpPr>
        <p:spPr>
          <a:xfrm rot="0">
            <a:off x="1862385" y="4565180"/>
            <a:ext cx="2744494" cy="73342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Rwand</a:t>
            </a:r>
            <a:r>
              <a:rPr lang="en-US" sz="2400">
                <a:solidFill>
                  <a:srgbClr val="434343"/>
                </a:solidFill>
                <a:latin typeface="Arimo"/>
                <a:ea typeface="Arimo"/>
                <a:cs typeface="Arimo"/>
                <a:sym typeface="Arimo"/>
              </a:rPr>
              <a:t>a (-14), Senegal, Moldova</a:t>
            </a:r>
          </a:p>
        </p:txBody>
      </p:sp>
      <p:grpSp>
        <p:nvGrpSpPr>
          <p:cNvPr name="Group 36" id="36"/>
          <p:cNvGrpSpPr/>
          <p:nvPr/>
        </p:nvGrpSpPr>
        <p:grpSpPr>
          <a:xfrm rot="0">
            <a:off x="1275453" y="5879955"/>
            <a:ext cx="4309800" cy="914095"/>
            <a:chOff x="0" y="0"/>
            <a:chExt cx="5746400" cy="1218794"/>
          </a:xfrm>
        </p:grpSpPr>
        <p:sp>
          <p:nvSpPr>
            <p:cNvPr name="Freeform 37" id="37"/>
            <p:cNvSpPr/>
            <p:nvPr/>
          </p:nvSpPr>
          <p:spPr>
            <a:xfrm flipH="false" flipV="false" rot="0">
              <a:off x="0" y="0"/>
              <a:ext cx="5746400" cy="1218794"/>
            </a:xfrm>
            <a:custGeom>
              <a:avLst/>
              <a:gdLst/>
              <a:ahLst/>
              <a:cxnLst/>
              <a:rect r="r" b="b" t="t" l="l"/>
              <a:pathLst>
                <a:path h="1218794" w="5746400">
                  <a:moveTo>
                    <a:pt x="0" y="0"/>
                  </a:moveTo>
                  <a:lnTo>
                    <a:pt x="5746400" y="0"/>
                  </a:lnTo>
                  <a:lnTo>
                    <a:pt x="5746400" y="1218794"/>
                  </a:lnTo>
                  <a:lnTo>
                    <a:pt x="0" y="1218794"/>
                  </a:lnTo>
                  <a:close/>
                </a:path>
              </a:pathLst>
            </a:custGeom>
            <a:solidFill>
              <a:srgbClr val="000000">
                <a:alpha val="0"/>
              </a:srgbClr>
            </a:solidFill>
          </p:spPr>
        </p:sp>
        <p:sp>
          <p:nvSpPr>
            <p:cNvPr name="TextBox 38" id="38"/>
            <p:cNvSpPr txBox="true"/>
            <p:nvPr/>
          </p:nvSpPr>
          <p:spPr>
            <a:xfrm>
              <a:off x="0" y="0"/>
              <a:ext cx="5746400" cy="1218794"/>
            </a:xfrm>
            <a:prstGeom prst="rect">
              <a:avLst/>
            </a:prstGeom>
          </p:spPr>
          <p:txBody>
            <a:bodyPr anchor="b" rtlCol="false" tIns="0" lIns="0" bIns="0" rIns="0"/>
            <a:lstStyle/>
            <a:p>
              <a:pPr algn="l">
                <a:lnSpc>
                  <a:spcPts val="5759"/>
                </a:lnSpc>
              </a:pPr>
              <a:r>
                <a:rPr lang="en-US" sz="4800">
                  <a:solidFill>
                    <a:srgbClr val="434343"/>
                  </a:solidFill>
                  <a:latin typeface="Staatliches"/>
                  <a:ea typeface="Staatliches"/>
                  <a:cs typeface="Staatliches"/>
                  <a:sym typeface="Staatliches"/>
                </a:rPr>
                <a:t>Low</a:t>
              </a:r>
              <a:r>
                <a:rPr lang="en-US" sz="4800">
                  <a:solidFill>
                    <a:srgbClr val="434343"/>
                  </a:solidFill>
                  <a:latin typeface="Staatliches"/>
                  <a:ea typeface="Staatliches"/>
                  <a:cs typeface="Staatliches"/>
                  <a:sym typeface="Staatliches"/>
                </a:rPr>
                <a:t>est Inflation</a:t>
              </a:r>
            </a:p>
          </p:txBody>
        </p:sp>
      </p:grpSp>
      <p:sp>
        <p:nvSpPr>
          <p:cNvPr name="TextBox 39" id="39"/>
          <p:cNvSpPr txBox="true"/>
          <p:nvPr/>
        </p:nvSpPr>
        <p:spPr>
          <a:xfrm rot="0">
            <a:off x="1862385" y="6732320"/>
            <a:ext cx="2508830" cy="109537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Thailand (-0.70)</a:t>
            </a:r>
            <a:r>
              <a:rPr lang="en-US" sz="2400">
                <a:solidFill>
                  <a:srgbClr val="434343"/>
                </a:solidFill>
                <a:latin typeface="Arimo"/>
                <a:ea typeface="Arimo"/>
                <a:cs typeface="Arimo"/>
                <a:sym typeface="Arimo"/>
              </a:rPr>
              <a:t>, Costa Rica, Bahrain</a:t>
            </a:r>
          </a:p>
        </p:txBody>
      </p:sp>
      <p:grpSp>
        <p:nvGrpSpPr>
          <p:cNvPr name="Group 40" id="40"/>
          <p:cNvGrpSpPr/>
          <p:nvPr/>
        </p:nvGrpSpPr>
        <p:grpSpPr>
          <a:xfrm rot="0">
            <a:off x="1275453" y="7863153"/>
            <a:ext cx="5973161" cy="914095"/>
            <a:chOff x="0" y="0"/>
            <a:chExt cx="7964215" cy="1218794"/>
          </a:xfrm>
        </p:grpSpPr>
        <p:sp>
          <p:nvSpPr>
            <p:cNvPr name="Freeform 41" id="41"/>
            <p:cNvSpPr/>
            <p:nvPr/>
          </p:nvSpPr>
          <p:spPr>
            <a:xfrm flipH="false" flipV="false" rot="0">
              <a:off x="0" y="0"/>
              <a:ext cx="7964215" cy="1218794"/>
            </a:xfrm>
            <a:custGeom>
              <a:avLst/>
              <a:gdLst/>
              <a:ahLst/>
              <a:cxnLst/>
              <a:rect r="r" b="b" t="t" l="l"/>
              <a:pathLst>
                <a:path h="1218794" w="7964215">
                  <a:moveTo>
                    <a:pt x="0" y="0"/>
                  </a:moveTo>
                  <a:lnTo>
                    <a:pt x="7964215" y="0"/>
                  </a:lnTo>
                  <a:lnTo>
                    <a:pt x="7964215" y="1218794"/>
                  </a:lnTo>
                  <a:lnTo>
                    <a:pt x="0" y="1218794"/>
                  </a:lnTo>
                  <a:close/>
                </a:path>
              </a:pathLst>
            </a:custGeom>
            <a:solidFill>
              <a:srgbClr val="000000">
                <a:alpha val="0"/>
              </a:srgbClr>
            </a:solidFill>
          </p:spPr>
        </p:sp>
        <p:sp>
          <p:nvSpPr>
            <p:cNvPr name="TextBox 42" id="42"/>
            <p:cNvSpPr txBox="true"/>
            <p:nvPr/>
          </p:nvSpPr>
          <p:spPr>
            <a:xfrm>
              <a:off x="0" y="0"/>
              <a:ext cx="7964215" cy="1218794"/>
            </a:xfrm>
            <a:prstGeom prst="rect">
              <a:avLst/>
            </a:prstGeom>
          </p:spPr>
          <p:txBody>
            <a:bodyPr anchor="b" rtlCol="false" tIns="0" lIns="0" bIns="0" rIns="0"/>
            <a:lstStyle/>
            <a:p>
              <a:pPr algn="l">
                <a:lnSpc>
                  <a:spcPts val="5759"/>
                </a:lnSpc>
              </a:pPr>
              <a:r>
                <a:rPr lang="en-US" sz="4800">
                  <a:solidFill>
                    <a:srgbClr val="434343"/>
                  </a:solidFill>
                  <a:latin typeface="Staatliches"/>
                  <a:ea typeface="Staatliches"/>
                  <a:cs typeface="Staatliches"/>
                  <a:sym typeface="Staatliches"/>
                </a:rPr>
                <a:t>Lowest</a:t>
              </a:r>
              <a:r>
                <a:rPr lang="en-US" sz="4800">
                  <a:solidFill>
                    <a:srgbClr val="434343"/>
                  </a:solidFill>
                  <a:latin typeface="Staatliches"/>
                  <a:ea typeface="Staatliches"/>
                  <a:cs typeface="Staatliches"/>
                  <a:sym typeface="Staatliches"/>
                </a:rPr>
                <a:t> Unemployment:</a:t>
              </a:r>
            </a:p>
          </p:txBody>
        </p:sp>
      </p:grpSp>
      <p:sp>
        <p:nvSpPr>
          <p:cNvPr name="TextBox 43" id="43"/>
          <p:cNvSpPr txBox="true"/>
          <p:nvPr/>
        </p:nvSpPr>
        <p:spPr>
          <a:xfrm rot="0">
            <a:off x="1980217" y="8827820"/>
            <a:ext cx="2508830" cy="109537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De</a:t>
            </a:r>
            <a:r>
              <a:rPr lang="en-US" sz="2400">
                <a:solidFill>
                  <a:srgbClr val="434343"/>
                </a:solidFill>
                <a:latin typeface="Arimo"/>
                <a:ea typeface="Arimo"/>
                <a:cs typeface="Arimo"/>
                <a:sym typeface="Arimo"/>
              </a:rPr>
              <a:t>nmark, Japan, South Koreaamibia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grpSp>
        <p:nvGrpSpPr>
          <p:cNvPr name="Group 2" id="2"/>
          <p:cNvGrpSpPr/>
          <p:nvPr/>
        </p:nvGrpSpPr>
        <p:grpSpPr>
          <a:xfrm rot="0">
            <a:off x="586112" y="222998"/>
            <a:ext cx="14049434" cy="3291851"/>
            <a:chOff x="0" y="0"/>
            <a:chExt cx="18520811" cy="4339516"/>
          </a:xfrm>
        </p:grpSpPr>
        <p:sp>
          <p:nvSpPr>
            <p:cNvPr name="Freeform 3" id="3"/>
            <p:cNvSpPr/>
            <p:nvPr/>
          </p:nvSpPr>
          <p:spPr>
            <a:xfrm flipH="false" flipV="false" rot="0">
              <a:off x="0" y="0"/>
              <a:ext cx="18520811" cy="4339517"/>
            </a:xfrm>
            <a:custGeom>
              <a:avLst/>
              <a:gdLst/>
              <a:ahLst/>
              <a:cxnLst/>
              <a:rect r="r" b="b" t="t" l="l"/>
              <a:pathLst>
                <a:path h="4339517" w="18520811">
                  <a:moveTo>
                    <a:pt x="0" y="0"/>
                  </a:moveTo>
                  <a:lnTo>
                    <a:pt x="18520811" y="0"/>
                  </a:lnTo>
                  <a:lnTo>
                    <a:pt x="18520811" y="4339517"/>
                  </a:lnTo>
                  <a:lnTo>
                    <a:pt x="0" y="4339517"/>
                  </a:lnTo>
                  <a:close/>
                </a:path>
              </a:pathLst>
            </a:custGeom>
            <a:solidFill>
              <a:srgbClr val="000000">
                <a:alpha val="0"/>
              </a:srgbClr>
            </a:solidFill>
          </p:spPr>
        </p:sp>
        <p:sp>
          <p:nvSpPr>
            <p:cNvPr name="TextBox 4" id="4"/>
            <p:cNvSpPr txBox="true"/>
            <p:nvPr/>
          </p:nvSpPr>
          <p:spPr>
            <a:xfrm>
              <a:off x="0" y="104775"/>
              <a:ext cx="18520811" cy="4234741"/>
            </a:xfrm>
            <a:prstGeom prst="rect">
              <a:avLst/>
            </a:prstGeom>
          </p:spPr>
          <p:txBody>
            <a:bodyPr anchor="b" rtlCol="false" tIns="0" lIns="0" bIns="0" rIns="0"/>
            <a:lstStyle/>
            <a:p>
              <a:pPr algn="l">
                <a:lnSpc>
                  <a:spcPts val="10800"/>
                </a:lnSpc>
              </a:pPr>
              <a:r>
                <a:rPr lang="en-US" sz="10000">
                  <a:solidFill>
                    <a:srgbClr val="434343"/>
                  </a:solidFill>
                  <a:latin typeface="Staatliches"/>
                  <a:ea typeface="Staatliches"/>
                  <a:cs typeface="Staatliches"/>
                  <a:sym typeface="Staatliches"/>
                </a:rPr>
                <a:t>Global Country-Level Performance</a:t>
              </a:r>
            </a:p>
          </p:txBody>
        </p:sp>
      </p:grpSp>
      <p:sp>
        <p:nvSpPr>
          <p:cNvPr name="TextBox 5" id="5"/>
          <p:cNvSpPr txBox="true"/>
          <p:nvPr/>
        </p:nvSpPr>
        <p:spPr>
          <a:xfrm rot="0">
            <a:off x="586112" y="3729195"/>
            <a:ext cx="15617742" cy="5857875"/>
          </a:xfrm>
          <a:prstGeom prst="rect">
            <a:avLst/>
          </a:prstGeom>
        </p:spPr>
        <p:txBody>
          <a:bodyPr anchor="t" rtlCol="false" tIns="0" lIns="0" bIns="0" rIns="0">
            <a:spAutoFit/>
          </a:bodyPr>
          <a:lstStyle/>
          <a:p>
            <a:pPr algn="l">
              <a:lnSpc>
                <a:spcPts val="3840"/>
              </a:lnSpc>
            </a:pPr>
            <a:r>
              <a:rPr lang="en-US" sz="3200">
                <a:solidFill>
                  <a:srgbClr val="434343"/>
                </a:solidFill>
                <a:latin typeface="Arimo"/>
                <a:ea typeface="Arimo"/>
                <a:cs typeface="Arimo"/>
                <a:sym typeface="Arimo"/>
              </a:rPr>
              <a:t>The data</a:t>
            </a:r>
            <a:r>
              <a:rPr lang="en-US" sz="3200">
                <a:solidFill>
                  <a:srgbClr val="434343"/>
                </a:solidFill>
                <a:latin typeface="Arimo"/>
                <a:ea typeface="Arimo"/>
                <a:cs typeface="Arimo"/>
                <a:sym typeface="Arimo"/>
              </a:rPr>
              <a:t> confirm that the United States and China remain the world’s dominant economies. Strong growth was observed in several emerging markets, whereas the highest inflation levels were concentrated in countries experiencing economic instability or fiscal imbalances.</a:t>
            </a:r>
          </a:p>
          <a:p>
            <a:pPr algn="l">
              <a:lnSpc>
                <a:spcPts val="3840"/>
              </a:lnSpc>
            </a:pPr>
            <a:r>
              <a:rPr lang="en-US" sz="3200">
                <a:solidFill>
                  <a:srgbClr val="434343"/>
                </a:solidFill>
                <a:latin typeface="Arimo"/>
                <a:ea typeface="Arimo"/>
                <a:cs typeface="Arimo"/>
                <a:sym typeface="Arimo"/>
              </a:rPr>
              <a:t> Countries ranking at the bottom of global economic indicators exhibited:</a:t>
            </a:r>
          </a:p>
          <a:p>
            <a:pPr algn="l">
              <a:lnSpc>
                <a:spcPts val="3840"/>
              </a:lnSpc>
            </a:pPr>
            <a:r>
              <a:rPr lang="en-US" sz="3200">
                <a:solidFill>
                  <a:srgbClr val="434343"/>
                </a:solidFill>
                <a:latin typeface="Arimo"/>
                <a:ea typeface="Arimo"/>
                <a:cs typeface="Arimo"/>
                <a:sym typeface="Arimo"/>
              </a:rPr>
              <a:t>• Weak or negative growth </a:t>
            </a:r>
          </a:p>
          <a:p>
            <a:pPr algn="l">
              <a:lnSpc>
                <a:spcPts val="3840"/>
              </a:lnSpc>
            </a:pPr>
            <a:r>
              <a:rPr lang="en-US" sz="3200">
                <a:solidFill>
                  <a:srgbClr val="434343"/>
                </a:solidFill>
                <a:latin typeface="Arimo"/>
                <a:ea typeface="Arimo"/>
                <a:cs typeface="Arimo"/>
                <a:sym typeface="Arimo"/>
              </a:rPr>
              <a:t>• High public debt levels </a:t>
            </a:r>
          </a:p>
          <a:p>
            <a:pPr algn="l">
              <a:lnSpc>
                <a:spcPts val="3840"/>
              </a:lnSpc>
            </a:pPr>
            <a:r>
              <a:rPr lang="en-US" sz="3200">
                <a:solidFill>
                  <a:srgbClr val="434343"/>
                </a:solidFill>
                <a:latin typeface="Arimo"/>
                <a:ea typeface="Arimo"/>
                <a:cs typeface="Arimo"/>
                <a:sym typeface="Arimo"/>
              </a:rPr>
              <a:t>• Moderate to high unemployment </a:t>
            </a:r>
          </a:p>
          <a:p>
            <a:pPr algn="l">
              <a:lnSpc>
                <a:spcPts val="3840"/>
              </a:lnSpc>
            </a:pPr>
            <a:r>
              <a:rPr lang="en-US" sz="3200">
                <a:solidFill>
                  <a:srgbClr val="434343"/>
                </a:solidFill>
                <a:latin typeface="Arimo"/>
                <a:ea typeface="Arimo"/>
                <a:cs typeface="Arimo"/>
                <a:sym typeface="Arimo"/>
              </a:rPr>
              <a:t>• Mixed inflation trends </a:t>
            </a:r>
          </a:p>
          <a:p>
            <a:pPr algn="l">
              <a:lnSpc>
                <a:spcPts val="3840"/>
              </a:lnSpc>
            </a:pPr>
          </a:p>
          <a:p>
            <a:pPr algn="l">
              <a:lnSpc>
                <a:spcPts val="3840"/>
              </a:lnSpc>
            </a:pPr>
            <a:r>
              <a:rPr lang="en-US" sz="3200">
                <a:solidFill>
                  <a:srgbClr val="434343"/>
                </a:solidFill>
                <a:latin typeface="Arimo"/>
                <a:ea typeface="Arimo"/>
                <a:cs typeface="Arimo"/>
                <a:sym typeface="Arimo"/>
              </a:rPr>
              <a:t>This reflects ongoing structural challenges and limited fiscal space in many developing nations. </a:t>
            </a:r>
          </a:p>
        </p:txBody>
      </p:sp>
      <p:grpSp>
        <p:nvGrpSpPr>
          <p:cNvPr name="Group 6" id="6"/>
          <p:cNvGrpSpPr/>
          <p:nvPr/>
        </p:nvGrpSpPr>
        <p:grpSpPr>
          <a:xfrm rot="0">
            <a:off x="16745986" y="259598"/>
            <a:ext cx="1335000" cy="1335000"/>
            <a:chOff x="0" y="0"/>
            <a:chExt cx="1780000" cy="1780000"/>
          </a:xfrm>
        </p:grpSpPr>
        <p:sp>
          <p:nvSpPr>
            <p:cNvPr name="Freeform 7" id="7"/>
            <p:cNvSpPr/>
            <p:nvPr/>
          </p:nvSpPr>
          <p:spPr>
            <a:xfrm flipH="false" flipV="false" rot="0">
              <a:off x="0" y="0"/>
              <a:ext cx="1780032" cy="1780032"/>
            </a:xfrm>
            <a:custGeom>
              <a:avLst/>
              <a:gdLst/>
              <a:ahLst/>
              <a:cxnLst/>
              <a:rect r="r" b="b" t="t" l="l"/>
              <a:pathLst>
                <a:path h="1780032" w="1780032">
                  <a:moveTo>
                    <a:pt x="0" y="296672"/>
                  </a:moveTo>
                  <a:cubicBezTo>
                    <a:pt x="0" y="132842"/>
                    <a:pt x="132842" y="0"/>
                    <a:pt x="296672" y="0"/>
                  </a:cubicBezTo>
                  <a:lnTo>
                    <a:pt x="1483360" y="0"/>
                  </a:lnTo>
                  <a:cubicBezTo>
                    <a:pt x="1647190" y="0"/>
                    <a:pt x="1780032" y="132842"/>
                    <a:pt x="1780032" y="296672"/>
                  </a:cubicBezTo>
                  <a:lnTo>
                    <a:pt x="1780032" y="1483360"/>
                  </a:lnTo>
                  <a:cubicBezTo>
                    <a:pt x="1780032" y="1647190"/>
                    <a:pt x="1647190" y="1780032"/>
                    <a:pt x="1483360" y="1780032"/>
                  </a:cubicBezTo>
                  <a:lnTo>
                    <a:pt x="296672" y="1780032"/>
                  </a:lnTo>
                  <a:cubicBezTo>
                    <a:pt x="132842" y="1780032"/>
                    <a:pt x="0" y="1647190"/>
                    <a:pt x="0" y="1483360"/>
                  </a:cubicBezTo>
                  <a:close/>
                </a:path>
              </a:pathLst>
            </a:custGeom>
            <a:solidFill>
              <a:srgbClr val="FFF2CC"/>
            </a:solidFill>
            <a:ln w="12700">
              <a:solidFill>
                <a:srgbClr val="000000"/>
              </a:solidFill>
            </a:ln>
          </p:spPr>
        </p:sp>
      </p:grpSp>
      <p:sp>
        <p:nvSpPr>
          <p:cNvPr name="Freeform 8" id="8"/>
          <p:cNvSpPr/>
          <p:nvPr/>
        </p:nvSpPr>
        <p:spPr>
          <a:xfrm flipH="false" flipV="false" rot="0">
            <a:off x="17021486" y="558548"/>
            <a:ext cx="784000" cy="737100"/>
          </a:xfrm>
          <a:custGeom>
            <a:avLst/>
            <a:gdLst/>
            <a:ahLst/>
            <a:cxnLst/>
            <a:rect r="r" b="b" t="t" l="l"/>
            <a:pathLst>
              <a:path h="737100" w="784000">
                <a:moveTo>
                  <a:pt x="0" y="0"/>
                </a:moveTo>
                <a:lnTo>
                  <a:pt x="784000" y="0"/>
                </a:lnTo>
                <a:lnTo>
                  <a:pt x="784000" y="737100"/>
                </a:lnTo>
                <a:lnTo>
                  <a:pt x="0" y="737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7027150" y="706849"/>
            <a:ext cx="11344800" cy="1059000"/>
            <a:chOff x="0" y="0"/>
            <a:chExt cx="15126400" cy="1412000"/>
          </a:xfrm>
        </p:grpSpPr>
        <p:sp>
          <p:nvSpPr>
            <p:cNvPr name="Freeform 3" id="3"/>
            <p:cNvSpPr/>
            <p:nvPr/>
          </p:nvSpPr>
          <p:spPr>
            <a:xfrm flipH="false" flipV="false" rot="0">
              <a:off x="0" y="0"/>
              <a:ext cx="15126463" cy="1411986"/>
            </a:xfrm>
            <a:custGeom>
              <a:avLst/>
              <a:gdLst/>
              <a:ahLst/>
              <a:cxnLst/>
              <a:rect r="r" b="b" t="t" l="l"/>
              <a:pathLst>
                <a:path h="1411986" w="15126463">
                  <a:moveTo>
                    <a:pt x="0" y="280416"/>
                  </a:moveTo>
                  <a:cubicBezTo>
                    <a:pt x="0" y="125476"/>
                    <a:pt x="125476" y="0"/>
                    <a:pt x="280416" y="0"/>
                  </a:cubicBezTo>
                  <a:lnTo>
                    <a:pt x="14846046" y="0"/>
                  </a:lnTo>
                  <a:cubicBezTo>
                    <a:pt x="15000860" y="0"/>
                    <a:pt x="15126463" y="125476"/>
                    <a:pt x="15126463" y="280416"/>
                  </a:cubicBezTo>
                  <a:lnTo>
                    <a:pt x="15126463" y="1131570"/>
                  </a:lnTo>
                  <a:cubicBezTo>
                    <a:pt x="15126463" y="1286383"/>
                    <a:pt x="15000987" y="1411986"/>
                    <a:pt x="14846046" y="1411986"/>
                  </a:cubicBezTo>
                  <a:lnTo>
                    <a:pt x="280416" y="1411986"/>
                  </a:lnTo>
                  <a:cubicBezTo>
                    <a:pt x="125476" y="1411986"/>
                    <a:pt x="0" y="1286510"/>
                    <a:pt x="0" y="1131570"/>
                  </a:cubicBezTo>
                  <a:close/>
                </a:path>
              </a:pathLst>
            </a:custGeom>
            <a:solidFill>
              <a:srgbClr val="FFF2CC"/>
            </a:solidFill>
            <a:ln w="12700">
              <a:solidFill>
                <a:srgbClr val="000000"/>
              </a:solidFill>
            </a:ln>
          </p:spPr>
        </p:sp>
      </p:grpSp>
      <p:grpSp>
        <p:nvGrpSpPr>
          <p:cNvPr name="Group 4" id="4"/>
          <p:cNvGrpSpPr/>
          <p:nvPr/>
        </p:nvGrpSpPr>
        <p:grpSpPr>
          <a:xfrm rot="0">
            <a:off x="7132406" y="810868"/>
            <a:ext cx="11246887" cy="1073288"/>
            <a:chOff x="0" y="0"/>
            <a:chExt cx="14995850" cy="1431050"/>
          </a:xfrm>
        </p:grpSpPr>
        <p:sp>
          <p:nvSpPr>
            <p:cNvPr name="Freeform 5" id="5"/>
            <p:cNvSpPr/>
            <p:nvPr/>
          </p:nvSpPr>
          <p:spPr>
            <a:xfrm flipH="false" flipV="false" rot="0">
              <a:off x="0" y="0"/>
              <a:ext cx="14995906" cy="1431036"/>
            </a:xfrm>
            <a:custGeom>
              <a:avLst/>
              <a:gdLst/>
              <a:ahLst/>
              <a:cxnLst/>
              <a:rect r="r" b="b" t="t" l="l"/>
              <a:pathLst>
                <a:path h="1431036" w="14995906">
                  <a:moveTo>
                    <a:pt x="0" y="177546"/>
                  </a:moveTo>
                  <a:cubicBezTo>
                    <a:pt x="0" y="79375"/>
                    <a:pt x="80518" y="0"/>
                    <a:pt x="179578" y="0"/>
                  </a:cubicBezTo>
                  <a:lnTo>
                    <a:pt x="14816328" y="0"/>
                  </a:lnTo>
                  <a:lnTo>
                    <a:pt x="14816328" y="9525"/>
                  </a:lnTo>
                  <a:lnTo>
                    <a:pt x="14816328" y="0"/>
                  </a:lnTo>
                  <a:cubicBezTo>
                    <a:pt x="14915389" y="0"/>
                    <a:pt x="14995906" y="79375"/>
                    <a:pt x="14995906" y="177546"/>
                  </a:cubicBezTo>
                  <a:lnTo>
                    <a:pt x="14986381" y="177546"/>
                  </a:lnTo>
                  <a:lnTo>
                    <a:pt x="14995906" y="177546"/>
                  </a:lnTo>
                  <a:lnTo>
                    <a:pt x="14995906" y="1253490"/>
                  </a:lnTo>
                  <a:lnTo>
                    <a:pt x="14986381" y="1253490"/>
                  </a:lnTo>
                  <a:lnTo>
                    <a:pt x="14995906" y="1253490"/>
                  </a:lnTo>
                  <a:cubicBezTo>
                    <a:pt x="14995906" y="1351661"/>
                    <a:pt x="14915389" y="1431036"/>
                    <a:pt x="14816328" y="1431036"/>
                  </a:cubicBezTo>
                  <a:lnTo>
                    <a:pt x="14816328" y="1421511"/>
                  </a:lnTo>
                  <a:lnTo>
                    <a:pt x="14816328" y="1431036"/>
                  </a:lnTo>
                  <a:lnTo>
                    <a:pt x="179578" y="1431036"/>
                  </a:lnTo>
                  <a:lnTo>
                    <a:pt x="179578" y="1421511"/>
                  </a:lnTo>
                  <a:lnTo>
                    <a:pt x="179578" y="1431036"/>
                  </a:lnTo>
                  <a:cubicBezTo>
                    <a:pt x="80518" y="1431036"/>
                    <a:pt x="0" y="1351661"/>
                    <a:pt x="0" y="1253490"/>
                  </a:cubicBezTo>
                  <a:lnTo>
                    <a:pt x="0" y="177546"/>
                  </a:lnTo>
                  <a:lnTo>
                    <a:pt x="9525" y="177546"/>
                  </a:lnTo>
                  <a:lnTo>
                    <a:pt x="0" y="177546"/>
                  </a:lnTo>
                  <a:moveTo>
                    <a:pt x="19050" y="177546"/>
                  </a:moveTo>
                  <a:lnTo>
                    <a:pt x="19050" y="1253490"/>
                  </a:lnTo>
                  <a:lnTo>
                    <a:pt x="9525" y="1253490"/>
                  </a:lnTo>
                  <a:lnTo>
                    <a:pt x="19050" y="1253490"/>
                  </a:lnTo>
                  <a:cubicBezTo>
                    <a:pt x="19050" y="1340866"/>
                    <a:pt x="90805" y="1411986"/>
                    <a:pt x="179578" y="1411986"/>
                  </a:cubicBezTo>
                  <a:lnTo>
                    <a:pt x="14816328" y="1411986"/>
                  </a:lnTo>
                  <a:cubicBezTo>
                    <a:pt x="14905101" y="1411986"/>
                    <a:pt x="14976856" y="1340993"/>
                    <a:pt x="14976856" y="1253490"/>
                  </a:cubicBezTo>
                  <a:lnTo>
                    <a:pt x="14976856" y="177546"/>
                  </a:lnTo>
                  <a:cubicBezTo>
                    <a:pt x="14976856" y="90170"/>
                    <a:pt x="14905101" y="19050"/>
                    <a:pt x="14816328" y="19050"/>
                  </a:cubicBezTo>
                  <a:lnTo>
                    <a:pt x="179578" y="19050"/>
                  </a:lnTo>
                  <a:lnTo>
                    <a:pt x="179578" y="9525"/>
                  </a:lnTo>
                  <a:lnTo>
                    <a:pt x="179578" y="19050"/>
                  </a:lnTo>
                  <a:cubicBezTo>
                    <a:pt x="90805" y="19050"/>
                    <a:pt x="19050" y="90043"/>
                    <a:pt x="19050" y="177546"/>
                  </a:cubicBezTo>
                  <a:close/>
                </a:path>
              </a:pathLst>
            </a:custGeom>
            <a:solidFill>
              <a:srgbClr val="434343"/>
            </a:solidFill>
            <a:ln w="12700">
              <a:solidFill>
                <a:srgbClr val="000000"/>
              </a:solidFill>
            </a:ln>
          </p:spPr>
        </p:sp>
      </p:grpSp>
      <p:grpSp>
        <p:nvGrpSpPr>
          <p:cNvPr name="Group 6" id="6"/>
          <p:cNvGrpSpPr/>
          <p:nvPr/>
        </p:nvGrpSpPr>
        <p:grpSpPr>
          <a:xfrm rot="0">
            <a:off x="-2654" y="8094746"/>
            <a:ext cx="62892" cy="5764"/>
            <a:chOff x="0" y="0"/>
            <a:chExt cx="83856" cy="7686"/>
          </a:xfrm>
        </p:grpSpPr>
        <p:sp>
          <p:nvSpPr>
            <p:cNvPr name="Freeform 7" id="7"/>
            <p:cNvSpPr/>
            <p:nvPr/>
          </p:nvSpPr>
          <p:spPr>
            <a:xfrm flipH="false" flipV="false" rot="0">
              <a:off x="3810" y="127"/>
              <a:ext cx="76200" cy="7620"/>
            </a:xfrm>
            <a:custGeom>
              <a:avLst/>
              <a:gdLst/>
              <a:ahLst/>
              <a:cxnLst/>
              <a:rect r="r" b="b" t="t" l="l"/>
              <a:pathLst>
                <a:path h="7620" w="76200">
                  <a:moveTo>
                    <a:pt x="0" y="0"/>
                  </a:moveTo>
                  <a:lnTo>
                    <a:pt x="76200" y="0"/>
                  </a:lnTo>
                  <a:lnTo>
                    <a:pt x="76200" y="7620"/>
                  </a:lnTo>
                  <a:lnTo>
                    <a:pt x="0" y="7620"/>
                  </a:lnTo>
                  <a:close/>
                </a:path>
              </a:pathLst>
            </a:custGeom>
            <a:solidFill>
              <a:srgbClr val="1F1F1F"/>
            </a:solidFill>
            <a:ln w="12700">
              <a:solidFill>
                <a:srgbClr val="000000"/>
              </a:solidFill>
            </a:ln>
          </p:spPr>
        </p:sp>
      </p:grpSp>
      <p:grpSp>
        <p:nvGrpSpPr>
          <p:cNvPr name="Group 8" id="8"/>
          <p:cNvGrpSpPr/>
          <p:nvPr/>
        </p:nvGrpSpPr>
        <p:grpSpPr>
          <a:xfrm rot="0">
            <a:off x="16524600" y="5853418"/>
            <a:ext cx="1763400" cy="1655400"/>
            <a:chOff x="0" y="0"/>
            <a:chExt cx="2351200" cy="2207200"/>
          </a:xfrm>
        </p:grpSpPr>
        <p:sp>
          <p:nvSpPr>
            <p:cNvPr name="Freeform 9" id="9"/>
            <p:cNvSpPr/>
            <p:nvPr/>
          </p:nvSpPr>
          <p:spPr>
            <a:xfrm flipH="false" flipV="false" rot="0">
              <a:off x="0" y="0"/>
              <a:ext cx="2351278" cy="2207260"/>
            </a:xfrm>
            <a:custGeom>
              <a:avLst/>
              <a:gdLst/>
              <a:ahLst/>
              <a:cxnLst/>
              <a:rect r="r" b="b" t="t" l="l"/>
              <a:pathLst>
                <a:path h="2207260" w="2351278">
                  <a:moveTo>
                    <a:pt x="0" y="95250"/>
                  </a:moveTo>
                  <a:cubicBezTo>
                    <a:pt x="0" y="42672"/>
                    <a:pt x="42672" y="0"/>
                    <a:pt x="95250" y="0"/>
                  </a:cubicBezTo>
                  <a:lnTo>
                    <a:pt x="2256028" y="0"/>
                  </a:lnTo>
                  <a:cubicBezTo>
                    <a:pt x="2308606" y="0"/>
                    <a:pt x="2351278" y="42672"/>
                    <a:pt x="2351278" y="95250"/>
                  </a:cubicBezTo>
                  <a:lnTo>
                    <a:pt x="2351278" y="2112010"/>
                  </a:lnTo>
                  <a:cubicBezTo>
                    <a:pt x="2351278" y="2164588"/>
                    <a:pt x="2308606" y="2207260"/>
                    <a:pt x="2256028" y="2207260"/>
                  </a:cubicBezTo>
                  <a:lnTo>
                    <a:pt x="95250" y="2207260"/>
                  </a:lnTo>
                  <a:cubicBezTo>
                    <a:pt x="42672" y="2207260"/>
                    <a:pt x="0" y="2164588"/>
                    <a:pt x="0" y="2112010"/>
                  </a:cubicBezTo>
                  <a:close/>
                </a:path>
              </a:pathLst>
            </a:custGeom>
            <a:solidFill>
              <a:srgbClr val="FFF2CC"/>
            </a:solidFill>
            <a:ln w="12700">
              <a:solidFill>
                <a:srgbClr val="000000"/>
              </a:solidFill>
            </a:ln>
          </p:spPr>
        </p:sp>
      </p:grpSp>
      <p:grpSp>
        <p:nvGrpSpPr>
          <p:cNvPr name="Group 10" id="10"/>
          <p:cNvGrpSpPr/>
          <p:nvPr/>
        </p:nvGrpSpPr>
        <p:grpSpPr>
          <a:xfrm rot="0">
            <a:off x="16505933" y="3928079"/>
            <a:ext cx="1763400" cy="1655400"/>
            <a:chOff x="0" y="0"/>
            <a:chExt cx="2351200" cy="2207200"/>
          </a:xfrm>
        </p:grpSpPr>
        <p:sp>
          <p:nvSpPr>
            <p:cNvPr name="Freeform 11" id="11"/>
            <p:cNvSpPr/>
            <p:nvPr/>
          </p:nvSpPr>
          <p:spPr>
            <a:xfrm flipH="false" flipV="false" rot="0">
              <a:off x="0" y="0"/>
              <a:ext cx="2351278" cy="2207260"/>
            </a:xfrm>
            <a:custGeom>
              <a:avLst/>
              <a:gdLst/>
              <a:ahLst/>
              <a:cxnLst/>
              <a:rect r="r" b="b" t="t" l="l"/>
              <a:pathLst>
                <a:path h="2207260" w="2351278">
                  <a:moveTo>
                    <a:pt x="0" y="95250"/>
                  </a:moveTo>
                  <a:cubicBezTo>
                    <a:pt x="0" y="42672"/>
                    <a:pt x="42672" y="0"/>
                    <a:pt x="95250" y="0"/>
                  </a:cubicBezTo>
                  <a:lnTo>
                    <a:pt x="2256028" y="0"/>
                  </a:lnTo>
                  <a:cubicBezTo>
                    <a:pt x="2308606" y="0"/>
                    <a:pt x="2351278" y="42672"/>
                    <a:pt x="2351278" y="95250"/>
                  </a:cubicBezTo>
                  <a:lnTo>
                    <a:pt x="2351278" y="2112010"/>
                  </a:lnTo>
                  <a:cubicBezTo>
                    <a:pt x="2351278" y="2164588"/>
                    <a:pt x="2308606" y="2207260"/>
                    <a:pt x="2256028" y="2207260"/>
                  </a:cubicBezTo>
                  <a:lnTo>
                    <a:pt x="95250" y="2207260"/>
                  </a:lnTo>
                  <a:cubicBezTo>
                    <a:pt x="42672" y="2207260"/>
                    <a:pt x="0" y="2164588"/>
                    <a:pt x="0" y="2112010"/>
                  </a:cubicBezTo>
                  <a:close/>
                </a:path>
              </a:pathLst>
            </a:custGeom>
            <a:solidFill>
              <a:srgbClr val="FFF2CC"/>
            </a:solidFill>
            <a:ln w="12700">
              <a:solidFill>
                <a:srgbClr val="000000"/>
              </a:solidFill>
            </a:ln>
          </p:spPr>
        </p:sp>
      </p:grpSp>
      <p:grpSp>
        <p:nvGrpSpPr>
          <p:cNvPr name="Group 12" id="12"/>
          <p:cNvGrpSpPr/>
          <p:nvPr/>
        </p:nvGrpSpPr>
        <p:grpSpPr>
          <a:xfrm rot="0">
            <a:off x="16529822" y="7891518"/>
            <a:ext cx="1763400" cy="1655400"/>
            <a:chOff x="0" y="0"/>
            <a:chExt cx="2351200" cy="2207200"/>
          </a:xfrm>
        </p:grpSpPr>
        <p:sp>
          <p:nvSpPr>
            <p:cNvPr name="Freeform 13" id="13"/>
            <p:cNvSpPr/>
            <p:nvPr/>
          </p:nvSpPr>
          <p:spPr>
            <a:xfrm flipH="false" flipV="false" rot="0">
              <a:off x="0" y="0"/>
              <a:ext cx="2351278" cy="2207260"/>
            </a:xfrm>
            <a:custGeom>
              <a:avLst/>
              <a:gdLst/>
              <a:ahLst/>
              <a:cxnLst/>
              <a:rect r="r" b="b" t="t" l="l"/>
              <a:pathLst>
                <a:path h="2207260" w="2351278">
                  <a:moveTo>
                    <a:pt x="0" y="95250"/>
                  </a:moveTo>
                  <a:cubicBezTo>
                    <a:pt x="0" y="42672"/>
                    <a:pt x="42672" y="0"/>
                    <a:pt x="95250" y="0"/>
                  </a:cubicBezTo>
                  <a:lnTo>
                    <a:pt x="2256028" y="0"/>
                  </a:lnTo>
                  <a:cubicBezTo>
                    <a:pt x="2308606" y="0"/>
                    <a:pt x="2351278" y="42672"/>
                    <a:pt x="2351278" y="95250"/>
                  </a:cubicBezTo>
                  <a:lnTo>
                    <a:pt x="2351278" y="2112010"/>
                  </a:lnTo>
                  <a:cubicBezTo>
                    <a:pt x="2351278" y="2164588"/>
                    <a:pt x="2308606" y="2207260"/>
                    <a:pt x="2256028" y="2207260"/>
                  </a:cubicBezTo>
                  <a:lnTo>
                    <a:pt x="95250" y="2207260"/>
                  </a:lnTo>
                  <a:cubicBezTo>
                    <a:pt x="42672" y="2207260"/>
                    <a:pt x="0" y="2164588"/>
                    <a:pt x="0" y="2112010"/>
                  </a:cubicBezTo>
                  <a:close/>
                </a:path>
              </a:pathLst>
            </a:custGeom>
            <a:solidFill>
              <a:srgbClr val="FFF2CC"/>
            </a:solidFill>
            <a:ln w="12700">
              <a:solidFill>
                <a:srgbClr val="000000"/>
              </a:solidFill>
            </a:ln>
          </p:spPr>
        </p:sp>
      </p:grpSp>
      <p:sp>
        <p:nvSpPr>
          <p:cNvPr name="Freeform 14" id="14"/>
          <p:cNvSpPr/>
          <p:nvPr/>
        </p:nvSpPr>
        <p:spPr>
          <a:xfrm flipH="false" flipV="false" rot="0">
            <a:off x="17024558" y="4349404"/>
            <a:ext cx="744300" cy="737200"/>
          </a:xfrm>
          <a:custGeom>
            <a:avLst/>
            <a:gdLst/>
            <a:ahLst/>
            <a:cxnLst/>
            <a:rect r="r" b="b" t="t" l="l"/>
            <a:pathLst>
              <a:path h="737200" w="744300">
                <a:moveTo>
                  <a:pt x="0" y="0"/>
                </a:moveTo>
                <a:lnTo>
                  <a:pt x="744300" y="0"/>
                </a:lnTo>
                <a:lnTo>
                  <a:pt x="744300" y="737201"/>
                </a:lnTo>
                <a:lnTo>
                  <a:pt x="0" y="7372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7176882" y="8312844"/>
            <a:ext cx="590700" cy="737200"/>
          </a:xfrm>
          <a:custGeom>
            <a:avLst/>
            <a:gdLst/>
            <a:ahLst/>
            <a:cxnLst/>
            <a:rect r="r" b="b" t="t" l="l"/>
            <a:pathLst>
              <a:path h="737200" w="590700">
                <a:moveTo>
                  <a:pt x="0" y="0"/>
                </a:moveTo>
                <a:lnTo>
                  <a:pt x="590700" y="0"/>
                </a:lnTo>
                <a:lnTo>
                  <a:pt x="590700" y="737200"/>
                </a:lnTo>
                <a:lnTo>
                  <a:pt x="0" y="7372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7024558" y="6412125"/>
            <a:ext cx="737201" cy="592650"/>
          </a:xfrm>
          <a:custGeom>
            <a:avLst/>
            <a:gdLst/>
            <a:ahLst/>
            <a:cxnLst/>
            <a:rect r="r" b="b" t="t" l="l"/>
            <a:pathLst>
              <a:path h="592650" w="737201">
                <a:moveTo>
                  <a:pt x="0" y="0"/>
                </a:moveTo>
                <a:lnTo>
                  <a:pt x="737200" y="0"/>
                </a:lnTo>
                <a:lnTo>
                  <a:pt x="737200" y="592650"/>
                </a:lnTo>
                <a:lnTo>
                  <a:pt x="0" y="5926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7" id="17"/>
          <p:cNvGrpSpPr/>
          <p:nvPr/>
        </p:nvGrpSpPr>
        <p:grpSpPr>
          <a:xfrm rot="0">
            <a:off x="7143580" y="895986"/>
            <a:ext cx="11144420" cy="993992"/>
            <a:chOff x="0" y="0"/>
            <a:chExt cx="14859226" cy="1325322"/>
          </a:xfrm>
        </p:grpSpPr>
        <p:sp>
          <p:nvSpPr>
            <p:cNvPr name="Freeform 18" id="18"/>
            <p:cNvSpPr/>
            <p:nvPr/>
          </p:nvSpPr>
          <p:spPr>
            <a:xfrm flipH="false" flipV="false" rot="0">
              <a:off x="0" y="0"/>
              <a:ext cx="14859226" cy="1325322"/>
            </a:xfrm>
            <a:custGeom>
              <a:avLst/>
              <a:gdLst/>
              <a:ahLst/>
              <a:cxnLst/>
              <a:rect r="r" b="b" t="t" l="l"/>
              <a:pathLst>
                <a:path h="1325322" w="14859226">
                  <a:moveTo>
                    <a:pt x="0" y="0"/>
                  </a:moveTo>
                  <a:lnTo>
                    <a:pt x="14859226" y="0"/>
                  </a:lnTo>
                  <a:lnTo>
                    <a:pt x="14859226" y="1325322"/>
                  </a:lnTo>
                  <a:lnTo>
                    <a:pt x="0" y="1325322"/>
                  </a:lnTo>
                  <a:close/>
                </a:path>
              </a:pathLst>
            </a:custGeom>
            <a:solidFill>
              <a:srgbClr val="000000">
                <a:alpha val="0"/>
              </a:srgbClr>
            </a:solidFill>
          </p:spPr>
        </p:sp>
        <p:sp>
          <p:nvSpPr>
            <p:cNvPr name="TextBox 19" id="19"/>
            <p:cNvSpPr txBox="true"/>
            <p:nvPr/>
          </p:nvSpPr>
          <p:spPr>
            <a:xfrm>
              <a:off x="0" y="0"/>
              <a:ext cx="14859226" cy="1325322"/>
            </a:xfrm>
            <a:prstGeom prst="rect">
              <a:avLst/>
            </a:prstGeom>
          </p:spPr>
          <p:txBody>
            <a:bodyPr anchor="ctr" rtlCol="false" tIns="0" lIns="0" bIns="0" rIns="0"/>
            <a:lstStyle/>
            <a:p>
              <a:pPr algn="r">
                <a:lnSpc>
                  <a:spcPts val="4320"/>
                </a:lnSpc>
              </a:pPr>
              <a:r>
                <a:rPr lang="en-US" sz="3600">
                  <a:solidFill>
                    <a:srgbClr val="434343"/>
                  </a:solidFill>
                  <a:latin typeface="Staatliches"/>
                  <a:ea typeface="Staatliches"/>
                  <a:cs typeface="Staatliches"/>
                  <a:sym typeface="Staatliches"/>
                </a:rPr>
                <a:t>Egypt’s Economic Snapshot 2025 Subtitle: Growth, Inflation, Debt, and Employment Presenter</a:t>
              </a:r>
            </a:p>
          </p:txBody>
        </p:sp>
      </p:grpSp>
      <p:grpSp>
        <p:nvGrpSpPr>
          <p:cNvPr name="Group 20" id="20"/>
          <p:cNvGrpSpPr/>
          <p:nvPr/>
        </p:nvGrpSpPr>
        <p:grpSpPr>
          <a:xfrm rot="0">
            <a:off x="2104218" y="2708652"/>
            <a:ext cx="12131576" cy="7353300"/>
            <a:chOff x="0" y="0"/>
            <a:chExt cx="16175434" cy="9804400"/>
          </a:xfrm>
        </p:grpSpPr>
        <p:sp>
          <p:nvSpPr>
            <p:cNvPr name="Freeform 21" id="21"/>
            <p:cNvSpPr/>
            <p:nvPr/>
          </p:nvSpPr>
          <p:spPr>
            <a:xfrm flipH="false" flipV="false" rot="0">
              <a:off x="25400" y="25400"/>
              <a:ext cx="16124682" cy="9753600"/>
            </a:xfrm>
            <a:custGeom>
              <a:avLst/>
              <a:gdLst/>
              <a:ahLst/>
              <a:cxnLst/>
              <a:rect r="r" b="b" t="t" l="l"/>
              <a:pathLst>
                <a:path h="9753600" w="16124682">
                  <a:moveTo>
                    <a:pt x="0" y="1625600"/>
                  </a:moveTo>
                  <a:cubicBezTo>
                    <a:pt x="0" y="727837"/>
                    <a:pt x="729361" y="0"/>
                    <a:pt x="1629029" y="0"/>
                  </a:cubicBezTo>
                  <a:lnTo>
                    <a:pt x="14495653" y="0"/>
                  </a:lnTo>
                  <a:cubicBezTo>
                    <a:pt x="15395321" y="0"/>
                    <a:pt x="16124682" y="727837"/>
                    <a:pt x="16124682" y="1625600"/>
                  </a:cubicBezTo>
                  <a:lnTo>
                    <a:pt x="16124682" y="8128000"/>
                  </a:lnTo>
                  <a:cubicBezTo>
                    <a:pt x="16124682" y="9025763"/>
                    <a:pt x="15395321" y="9753600"/>
                    <a:pt x="14495653" y="9753600"/>
                  </a:cubicBezTo>
                  <a:lnTo>
                    <a:pt x="1629029" y="9753600"/>
                  </a:lnTo>
                  <a:cubicBezTo>
                    <a:pt x="729361" y="9753600"/>
                    <a:pt x="0" y="9025763"/>
                    <a:pt x="0" y="8128000"/>
                  </a:cubicBezTo>
                  <a:close/>
                </a:path>
              </a:pathLst>
            </a:custGeom>
            <a:solidFill>
              <a:srgbClr val="FFF2CC"/>
            </a:solidFill>
            <a:ln w="12700">
              <a:solidFill>
                <a:srgbClr val="000000"/>
              </a:solidFill>
            </a:ln>
          </p:spPr>
        </p:sp>
        <p:sp>
          <p:nvSpPr>
            <p:cNvPr name="Freeform 22" id="22"/>
            <p:cNvSpPr/>
            <p:nvPr/>
          </p:nvSpPr>
          <p:spPr>
            <a:xfrm flipH="false" flipV="false" rot="0">
              <a:off x="0" y="0"/>
              <a:ext cx="16175482" cy="9804400"/>
            </a:xfrm>
            <a:custGeom>
              <a:avLst/>
              <a:gdLst/>
              <a:ahLst/>
              <a:cxnLst/>
              <a:rect r="r" b="b" t="t" l="l"/>
              <a:pathLst>
                <a:path h="9804400" w="16175482">
                  <a:moveTo>
                    <a:pt x="0" y="1651000"/>
                  </a:moveTo>
                  <a:cubicBezTo>
                    <a:pt x="0" y="739140"/>
                    <a:pt x="740791" y="0"/>
                    <a:pt x="1654429" y="0"/>
                  </a:cubicBezTo>
                  <a:lnTo>
                    <a:pt x="14521053" y="0"/>
                  </a:lnTo>
                  <a:lnTo>
                    <a:pt x="14521053" y="25400"/>
                  </a:lnTo>
                  <a:lnTo>
                    <a:pt x="14521053" y="0"/>
                  </a:lnTo>
                  <a:cubicBezTo>
                    <a:pt x="15434692" y="0"/>
                    <a:pt x="16175482" y="739140"/>
                    <a:pt x="16175482" y="1651000"/>
                  </a:cubicBezTo>
                  <a:lnTo>
                    <a:pt x="16150082" y="1651000"/>
                  </a:lnTo>
                  <a:lnTo>
                    <a:pt x="16175482" y="1651000"/>
                  </a:lnTo>
                  <a:lnTo>
                    <a:pt x="16175482" y="8153400"/>
                  </a:lnTo>
                  <a:lnTo>
                    <a:pt x="16150082" y="8153400"/>
                  </a:lnTo>
                  <a:lnTo>
                    <a:pt x="16175482" y="8153400"/>
                  </a:lnTo>
                  <a:cubicBezTo>
                    <a:pt x="16175482" y="9065260"/>
                    <a:pt x="15434692" y="9804400"/>
                    <a:pt x="14521053" y="9804400"/>
                  </a:cubicBezTo>
                  <a:lnTo>
                    <a:pt x="14521053" y="9779000"/>
                  </a:lnTo>
                  <a:lnTo>
                    <a:pt x="14521053" y="9804400"/>
                  </a:lnTo>
                  <a:lnTo>
                    <a:pt x="1654429" y="9804400"/>
                  </a:lnTo>
                  <a:lnTo>
                    <a:pt x="1654429" y="9779000"/>
                  </a:lnTo>
                  <a:lnTo>
                    <a:pt x="1654429" y="9804400"/>
                  </a:lnTo>
                  <a:cubicBezTo>
                    <a:pt x="740791" y="9804400"/>
                    <a:pt x="0" y="9065260"/>
                    <a:pt x="0" y="8153400"/>
                  </a:cubicBezTo>
                  <a:lnTo>
                    <a:pt x="0" y="1651000"/>
                  </a:lnTo>
                  <a:lnTo>
                    <a:pt x="25400" y="1651000"/>
                  </a:lnTo>
                  <a:lnTo>
                    <a:pt x="0" y="1651000"/>
                  </a:lnTo>
                  <a:moveTo>
                    <a:pt x="50800" y="1651000"/>
                  </a:moveTo>
                  <a:lnTo>
                    <a:pt x="50800" y="8153400"/>
                  </a:lnTo>
                  <a:lnTo>
                    <a:pt x="25400" y="8153400"/>
                  </a:lnTo>
                  <a:lnTo>
                    <a:pt x="50800" y="8153400"/>
                  </a:lnTo>
                  <a:cubicBezTo>
                    <a:pt x="50800" y="9037193"/>
                    <a:pt x="768731" y="9753600"/>
                    <a:pt x="1654429" y="9753600"/>
                  </a:cubicBezTo>
                  <a:lnTo>
                    <a:pt x="14521053" y="9753600"/>
                  </a:lnTo>
                  <a:cubicBezTo>
                    <a:pt x="15406751" y="9753600"/>
                    <a:pt x="16124682" y="9037066"/>
                    <a:pt x="16124682" y="8153400"/>
                  </a:cubicBezTo>
                  <a:lnTo>
                    <a:pt x="16124682" y="1651000"/>
                  </a:lnTo>
                  <a:cubicBezTo>
                    <a:pt x="16124682" y="767207"/>
                    <a:pt x="15406751" y="50800"/>
                    <a:pt x="14521053" y="50800"/>
                  </a:cubicBezTo>
                  <a:lnTo>
                    <a:pt x="1654429" y="50800"/>
                  </a:lnTo>
                  <a:lnTo>
                    <a:pt x="1654429" y="25400"/>
                  </a:lnTo>
                  <a:lnTo>
                    <a:pt x="1654429" y="50800"/>
                  </a:lnTo>
                  <a:cubicBezTo>
                    <a:pt x="768731" y="50800"/>
                    <a:pt x="50800" y="767334"/>
                    <a:pt x="50800" y="1651000"/>
                  </a:cubicBezTo>
                  <a:close/>
                </a:path>
              </a:pathLst>
            </a:custGeom>
            <a:solidFill>
              <a:srgbClr val="CCCCCC"/>
            </a:solidFill>
            <a:ln w="12700">
              <a:solidFill>
                <a:srgbClr val="000000"/>
              </a:solidFill>
            </a:ln>
          </p:spPr>
        </p:sp>
      </p:grpSp>
      <p:sp>
        <p:nvSpPr>
          <p:cNvPr name="TextBox 23" id="23"/>
          <p:cNvSpPr txBox="true"/>
          <p:nvPr/>
        </p:nvSpPr>
        <p:spPr>
          <a:xfrm rot="0">
            <a:off x="2571170" y="4218002"/>
            <a:ext cx="11169630" cy="3082993"/>
          </a:xfrm>
          <a:prstGeom prst="rect">
            <a:avLst/>
          </a:prstGeom>
        </p:spPr>
        <p:txBody>
          <a:bodyPr anchor="t" rtlCol="false" tIns="0" lIns="0" bIns="0" rIns="0">
            <a:spAutoFit/>
          </a:bodyPr>
          <a:lstStyle/>
          <a:p>
            <a:pPr algn="l">
              <a:lnSpc>
                <a:spcPts val="3360"/>
              </a:lnSpc>
            </a:pPr>
            <a:r>
              <a:rPr lang="en-US" sz="2800">
                <a:solidFill>
                  <a:srgbClr val="1F1F1F"/>
                </a:solidFill>
                <a:latin typeface="Arial"/>
                <a:ea typeface="Arial"/>
                <a:cs typeface="Arial"/>
                <a:sym typeface="Arial"/>
              </a:rPr>
              <a:t>Overview of Egypt's key economic indicators in 2025, including growth, inflation, government debt, budget, and employment.</a:t>
            </a:r>
          </a:p>
          <a:p>
            <a:pPr algn="l">
              <a:lnSpc>
                <a:spcPts val="3360"/>
              </a:lnSpc>
            </a:pPr>
          </a:p>
          <a:p>
            <a:pPr algn="l">
              <a:lnSpc>
                <a:spcPts val="3360"/>
              </a:lnSpc>
            </a:pPr>
          </a:p>
          <a:p>
            <a:pPr algn="l">
              <a:lnSpc>
                <a:spcPts val="3360"/>
              </a:lnSpc>
            </a:pPr>
          </a:p>
          <a:p>
            <a:pPr algn="l">
              <a:lnSpc>
                <a:spcPts val="3360"/>
              </a:lnSpc>
            </a:pPr>
            <a:r>
              <a:rPr lang="en-US" sz="2800">
                <a:solidFill>
                  <a:srgbClr val="1F1F1F"/>
                </a:solidFill>
                <a:latin typeface="Arial"/>
                <a:ea typeface="Arial"/>
                <a:cs typeface="Arial"/>
                <a:sym typeface="Arial"/>
              </a:rPr>
              <a:t> Highlight how these numbers are interconnected and their implications for everyday life.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grpSp>
        <p:nvGrpSpPr>
          <p:cNvPr name="Group 2" id="2"/>
          <p:cNvGrpSpPr/>
          <p:nvPr/>
        </p:nvGrpSpPr>
        <p:grpSpPr>
          <a:xfrm rot="0">
            <a:off x="1542013" y="259598"/>
            <a:ext cx="6496800" cy="4839000"/>
            <a:chOff x="0" y="0"/>
            <a:chExt cx="8662400" cy="6452000"/>
          </a:xfrm>
        </p:grpSpPr>
        <p:sp>
          <p:nvSpPr>
            <p:cNvPr name="Freeform 3" id="3"/>
            <p:cNvSpPr/>
            <p:nvPr/>
          </p:nvSpPr>
          <p:spPr>
            <a:xfrm flipH="false" flipV="false" rot="0">
              <a:off x="0" y="0"/>
              <a:ext cx="8662400" cy="6452000"/>
            </a:xfrm>
            <a:custGeom>
              <a:avLst/>
              <a:gdLst/>
              <a:ahLst/>
              <a:cxnLst/>
              <a:rect r="r" b="b" t="t" l="l"/>
              <a:pathLst>
                <a:path h="6452000" w="8662400">
                  <a:moveTo>
                    <a:pt x="0" y="0"/>
                  </a:moveTo>
                  <a:lnTo>
                    <a:pt x="8662400" y="0"/>
                  </a:lnTo>
                  <a:lnTo>
                    <a:pt x="8662400" y="6452000"/>
                  </a:lnTo>
                  <a:lnTo>
                    <a:pt x="0" y="6452000"/>
                  </a:lnTo>
                  <a:close/>
                </a:path>
              </a:pathLst>
            </a:custGeom>
            <a:solidFill>
              <a:srgbClr val="000000">
                <a:alpha val="0"/>
              </a:srgbClr>
            </a:solidFill>
          </p:spPr>
        </p:sp>
        <p:sp>
          <p:nvSpPr>
            <p:cNvPr name="TextBox 4" id="4"/>
            <p:cNvSpPr txBox="true"/>
            <p:nvPr/>
          </p:nvSpPr>
          <p:spPr>
            <a:xfrm>
              <a:off x="0" y="123825"/>
              <a:ext cx="8662400" cy="6328175"/>
            </a:xfrm>
            <a:prstGeom prst="rect">
              <a:avLst/>
            </a:prstGeom>
          </p:spPr>
          <p:txBody>
            <a:bodyPr anchor="b" rtlCol="false" tIns="0" lIns="0" bIns="0" rIns="0"/>
            <a:lstStyle/>
            <a:p>
              <a:pPr algn="l">
                <a:lnSpc>
                  <a:spcPts val="11664"/>
                </a:lnSpc>
              </a:pPr>
              <a:r>
                <a:rPr lang="en-US" sz="10800">
                  <a:solidFill>
                    <a:srgbClr val="434343"/>
                  </a:solidFill>
                  <a:latin typeface="Staatliches"/>
                  <a:ea typeface="Staatliches"/>
                  <a:cs typeface="Staatliches"/>
                  <a:sym typeface="Staatliches"/>
                </a:rPr>
                <a:t>Growth and Jobs Content</a:t>
              </a:r>
            </a:p>
          </p:txBody>
        </p:sp>
      </p:grpSp>
      <p:sp>
        <p:nvSpPr>
          <p:cNvPr name="TextBox 5" id="5"/>
          <p:cNvSpPr txBox="true"/>
          <p:nvPr/>
        </p:nvSpPr>
        <p:spPr>
          <a:xfrm rot="0">
            <a:off x="1642606" y="5902557"/>
            <a:ext cx="15617742" cy="3274003"/>
          </a:xfrm>
          <a:prstGeom prst="rect">
            <a:avLst/>
          </a:prstGeom>
        </p:spPr>
        <p:txBody>
          <a:bodyPr anchor="t" rtlCol="false" tIns="0" lIns="0" bIns="0" rIns="0">
            <a:spAutoFit/>
          </a:bodyPr>
          <a:lstStyle/>
          <a:p>
            <a:pPr algn="l">
              <a:lnSpc>
                <a:spcPts val="3839"/>
              </a:lnSpc>
            </a:pPr>
            <a:r>
              <a:rPr lang="en-US" sz="3199">
                <a:solidFill>
                  <a:srgbClr val="434343"/>
                </a:solidFill>
                <a:latin typeface="Arimo"/>
                <a:ea typeface="Arimo"/>
                <a:cs typeface="Arimo"/>
                <a:sym typeface="Arimo"/>
              </a:rPr>
              <a:t>GDP Growth: 4.3%</a:t>
            </a:r>
          </a:p>
          <a:p>
            <a:pPr algn="l">
              <a:lnSpc>
                <a:spcPts val="3839"/>
              </a:lnSpc>
            </a:pPr>
            <a:r>
              <a:rPr lang="en-US" sz="3199">
                <a:solidFill>
                  <a:srgbClr val="434343"/>
                </a:solidFill>
                <a:latin typeface="Arimo"/>
                <a:ea typeface="Arimo"/>
                <a:cs typeface="Arimo"/>
                <a:sym typeface="Arimo"/>
              </a:rPr>
              <a:t>Real GDP: 389 (billion EGP/USD)</a:t>
            </a:r>
          </a:p>
          <a:p>
            <a:pPr algn="l">
              <a:lnSpc>
                <a:spcPts val="3839"/>
              </a:lnSpc>
            </a:pPr>
            <a:r>
              <a:rPr lang="en-US" sz="3199">
                <a:solidFill>
                  <a:srgbClr val="434343"/>
                </a:solidFill>
                <a:latin typeface="Arimo"/>
                <a:ea typeface="Arimo"/>
                <a:cs typeface="Arimo"/>
                <a:sym typeface="Arimo"/>
              </a:rPr>
              <a:t>Unemployment Rate: 6.1% (down from 6.5%)</a:t>
            </a:r>
          </a:p>
          <a:p>
            <a:pPr algn="l">
              <a:lnSpc>
                <a:spcPts val="3839"/>
              </a:lnSpc>
            </a:pPr>
            <a:r>
              <a:rPr lang="en-US" sz="3199">
                <a:solidFill>
                  <a:srgbClr val="434343"/>
                </a:solidFill>
                <a:latin typeface="Arimo"/>
                <a:ea typeface="Arimo"/>
                <a:cs typeface="Arimo"/>
                <a:sym typeface="Arimo"/>
              </a:rPr>
              <a:t>Economic growth in 2025 created more jobs. Key sectors driving growth include manufacturing, tourism, and IT. This reduced unemployment while encouraging investment.</a:t>
            </a:r>
          </a:p>
          <a:p>
            <a:pPr algn="l">
              <a:lnSpc>
                <a:spcPts val="3839"/>
              </a:lnSpc>
            </a:pPr>
          </a:p>
        </p:txBody>
      </p:sp>
      <p:grpSp>
        <p:nvGrpSpPr>
          <p:cNvPr name="Group 6" id="6"/>
          <p:cNvGrpSpPr/>
          <p:nvPr/>
        </p:nvGrpSpPr>
        <p:grpSpPr>
          <a:xfrm rot="0">
            <a:off x="16745987" y="259598"/>
            <a:ext cx="1335000" cy="1335000"/>
            <a:chOff x="0" y="0"/>
            <a:chExt cx="1780000" cy="1780000"/>
          </a:xfrm>
        </p:grpSpPr>
        <p:sp>
          <p:nvSpPr>
            <p:cNvPr name="Freeform 7" id="7"/>
            <p:cNvSpPr/>
            <p:nvPr/>
          </p:nvSpPr>
          <p:spPr>
            <a:xfrm flipH="false" flipV="false" rot="0">
              <a:off x="0" y="0"/>
              <a:ext cx="1780032" cy="1780032"/>
            </a:xfrm>
            <a:custGeom>
              <a:avLst/>
              <a:gdLst/>
              <a:ahLst/>
              <a:cxnLst/>
              <a:rect r="r" b="b" t="t" l="l"/>
              <a:pathLst>
                <a:path h="1780032" w="1780032">
                  <a:moveTo>
                    <a:pt x="0" y="296672"/>
                  </a:moveTo>
                  <a:cubicBezTo>
                    <a:pt x="0" y="132842"/>
                    <a:pt x="132842" y="0"/>
                    <a:pt x="296672" y="0"/>
                  </a:cubicBezTo>
                  <a:lnTo>
                    <a:pt x="1483360" y="0"/>
                  </a:lnTo>
                  <a:cubicBezTo>
                    <a:pt x="1647190" y="0"/>
                    <a:pt x="1780032" y="132842"/>
                    <a:pt x="1780032" y="296672"/>
                  </a:cubicBezTo>
                  <a:lnTo>
                    <a:pt x="1780032" y="1483360"/>
                  </a:lnTo>
                  <a:cubicBezTo>
                    <a:pt x="1780032" y="1647190"/>
                    <a:pt x="1647190" y="1780032"/>
                    <a:pt x="1483360" y="1780032"/>
                  </a:cubicBezTo>
                  <a:lnTo>
                    <a:pt x="296672" y="1780032"/>
                  </a:lnTo>
                  <a:cubicBezTo>
                    <a:pt x="132842" y="1780032"/>
                    <a:pt x="0" y="1647190"/>
                    <a:pt x="0" y="1483360"/>
                  </a:cubicBezTo>
                  <a:close/>
                </a:path>
              </a:pathLst>
            </a:custGeom>
            <a:solidFill>
              <a:srgbClr val="FFF2CC"/>
            </a:solidFill>
            <a:ln w="12700">
              <a:solidFill>
                <a:srgbClr val="000000"/>
              </a:solidFill>
            </a:ln>
          </p:spPr>
        </p:sp>
      </p:grpSp>
      <p:sp>
        <p:nvSpPr>
          <p:cNvPr name="Freeform 8" id="8"/>
          <p:cNvSpPr/>
          <p:nvPr/>
        </p:nvSpPr>
        <p:spPr>
          <a:xfrm flipH="false" flipV="false" rot="0">
            <a:off x="17021486" y="558547"/>
            <a:ext cx="784000" cy="737100"/>
          </a:xfrm>
          <a:custGeom>
            <a:avLst/>
            <a:gdLst/>
            <a:ahLst/>
            <a:cxnLst/>
            <a:rect r="r" b="b" t="t" l="l"/>
            <a:pathLst>
              <a:path h="737100" w="784000">
                <a:moveTo>
                  <a:pt x="0" y="0"/>
                </a:moveTo>
                <a:lnTo>
                  <a:pt x="784000" y="0"/>
                </a:lnTo>
                <a:lnTo>
                  <a:pt x="784000" y="737100"/>
                </a:lnTo>
                <a:lnTo>
                  <a:pt x="0" y="737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grpSp>
        <p:nvGrpSpPr>
          <p:cNvPr name="Group 2" id="2"/>
          <p:cNvGrpSpPr/>
          <p:nvPr/>
        </p:nvGrpSpPr>
        <p:grpSpPr>
          <a:xfrm rot="0">
            <a:off x="7027150" y="706849"/>
            <a:ext cx="11344800" cy="1059000"/>
            <a:chOff x="0" y="0"/>
            <a:chExt cx="15126400" cy="1412000"/>
          </a:xfrm>
        </p:grpSpPr>
        <p:sp>
          <p:nvSpPr>
            <p:cNvPr name="Freeform 3" id="3"/>
            <p:cNvSpPr/>
            <p:nvPr/>
          </p:nvSpPr>
          <p:spPr>
            <a:xfrm flipH="false" flipV="false" rot="0">
              <a:off x="0" y="0"/>
              <a:ext cx="15126463" cy="1411986"/>
            </a:xfrm>
            <a:custGeom>
              <a:avLst/>
              <a:gdLst/>
              <a:ahLst/>
              <a:cxnLst/>
              <a:rect r="r" b="b" t="t" l="l"/>
              <a:pathLst>
                <a:path h="1411986" w="15126463">
                  <a:moveTo>
                    <a:pt x="0" y="280416"/>
                  </a:moveTo>
                  <a:cubicBezTo>
                    <a:pt x="0" y="125476"/>
                    <a:pt x="125476" y="0"/>
                    <a:pt x="280416" y="0"/>
                  </a:cubicBezTo>
                  <a:lnTo>
                    <a:pt x="14846046" y="0"/>
                  </a:lnTo>
                  <a:cubicBezTo>
                    <a:pt x="15000860" y="0"/>
                    <a:pt x="15126463" y="125476"/>
                    <a:pt x="15126463" y="280416"/>
                  </a:cubicBezTo>
                  <a:lnTo>
                    <a:pt x="15126463" y="1131570"/>
                  </a:lnTo>
                  <a:cubicBezTo>
                    <a:pt x="15126463" y="1286383"/>
                    <a:pt x="15000987" y="1411986"/>
                    <a:pt x="14846046" y="1411986"/>
                  </a:cubicBezTo>
                  <a:lnTo>
                    <a:pt x="280416" y="1411986"/>
                  </a:lnTo>
                  <a:cubicBezTo>
                    <a:pt x="125476" y="1411986"/>
                    <a:pt x="0" y="1286510"/>
                    <a:pt x="0" y="1131570"/>
                  </a:cubicBezTo>
                  <a:close/>
                </a:path>
              </a:pathLst>
            </a:custGeom>
            <a:solidFill>
              <a:srgbClr val="FFF2CC"/>
            </a:solidFill>
            <a:ln w="12700">
              <a:solidFill>
                <a:srgbClr val="000000"/>
              </a:solidFill>
            </a:ln>
          </p:spPr>
        </p:sp>
      </p:grpSp>
      <p:grpSp>
        <p:nvGrpSpPr>
          <p:cNvPr name="Group 4" id="4"/>
          <p:cNvGrpSpPr/>
          <p:nvPr/>
        </p:nvGrpSpPr>
        <p:grpSpPr>
          <a:xfrm rot="0">
            <a:off x="7132406" y="810868"/>
            <a:ext cx="11246887" cy="1073288"/>
            <a:chOff x="0" y="0"/>
            <a:chExt cx="14995850" cy="1431050"/>
          </a:xfrm>
        </p:grpSpPr>
        <p:sp>
          <p:nvSpPr>
            <p:cNvPr name="Freeform 5" id="5"/>
            <p:cNvSpPr/>
            <p:nvPr/>
          </p:nvSpPr>
          <p:spPr>
            <a:xfrm flipH="false" flipV="false" rot="0">
              <a:off x="0" y="0"/>
              <a:ext cx="14995906" cy="1431036"/>
            </a:xfrm>
            <a:custGeom>
              <a:avLst/>
              <a:gdLst/>
              <a:ahLst/>
              <a:cxnLst/>
              <a:rect r="r" b="b" t="t" l="l"/>
              <a:pathLst>
                <a:path h="1431036" w="14995906">
                  <a:moveTo>
                    <a:pt x="0" y="177546"/>
                  </a:moveTo>
                  <a:cubicBezTo>
                    <a:pt x="0" y="79375"/>
                    <a:pt x="80518" y="0"/>
                    <a:pt x="179578" y="0"/>
                  </a:cubicBezTo>
                  <a:lnTo>
                    <a:pt x="14816328" y="0"/>
                  </a:lnTo>
                  <a:lnTo>
                    <a:pt x="14816328" y="9525"/>
                  </a:lnTo>
                  <a:lnTo>
                    <a:pt x="14816328" y="0"/>
                  </a:lnTo>
                  <a:cubicBezTo>
                    <a:pt x="14915389" y="0"/>
                    <a:pt x="14995906" y="79375"/>
                    <a:pt x="14995906" y="177546"/>
                  </a:cubicBezTo>
                  <a:lnTo>
                    <a:pt x="14986381" y="177546"/>
                  </a:lnTo>
                  <a:lnTo>
                    <a:pt x="14995906" y="177546"/>
                  </a:lnTo>
                  <a:lnTo>
                    <a:pt x="14995906" y="1253490"/>
                  </a:lnTo>
                  <a:lnTo>
                    <a:pt x="14986381" y="1253490"/>
                  </a:lnTo>
                  <a:lnTo>
                    <a:pt x="14995906" y="1253490"/>
                  </a:lnTo>
                  <a:cubicBezTo>
                    <a:pt x="14995906" y="1351661"/>
                    <a:pt x="14915389" y="1431036"/>
                    <a:pt x="14816328" y="1431036"/>
                  </a:cubicBezTo>
                  <a:lnTo>
                    <a:pt x="14816328" y="1421511"/>
                  </a:lnTo>
                  <a:lnTo>
                    <a:pt x="14816328" y="1431036"/>
                  </a:lnTo>
                  <a:lnTo>
                    <a:pt x="179578" y="1431036"/>
                  </a:lnTo>
                  <a:lnTo>
                    <a:pt x="179578" y="1421511"/>
                  </a:lnTo>
                  <a:lnTo>
                    <a:pt x="179578" y="1431036"/>
                  </a:lnTo>
                  <a:cubicBezTo>
                    <a:pt x="80518" y="1431036"/>
                    <a:pt x="0" y="1351661"/>
                    <a:pt x="0" y="1253490"/>
                  </a:cubicBezTo>
                  <a:lnTo>
                    <a:pt x="0" y="177546"/>
                  </a:lnTo>
                  <a:lnTo>
                    <a:pt x="9525" y="177546"/>
                  </a:lnTo>
                  <a:lnTo>
                    <a:pt x="0" y="177546"/>
                  </a:lnTo>
                  <a:moveTo>
                    <a:pt x="19050" y="177546"/>
                  </a:moveTo>
                  <a:lnTo>
                    <a:pt x="19050" y="1253490"/>
                  </a:lnTo>
                  <a:lnTo>
                    <a:pt x="9525" y="1253490"/>
                  </a:lnTo>
                  <a:lnTo>
                    <a:pt x="19050" y="1253490"/>
                  </a:lnTo>
                  <a:cubicBezTo>
                    <a:pt x="19050" y="1340866"/>
                    <a:pt x="90805" y="1411986"/>
                    <a:pt x="179578" y="1411986"/>
                  </a:cubicBezTo>
                  <a:lnTo>
                    <a:pt x="14816328" y="1411986"/>
                  </a:lnTo>
                  <a:cubicBezTo>
                    <a:pt x="14905101" y="1411986"/>
                    <a:pt x="14976856" y="1340993"/>
                    <a:pt x="14976856" y="1253490"/>
                  </a:cubicBezTo>
                  <a:lnTo>
                    <a:pt x="14976856" y="177546"/>
                  </a:lnTo>
                  <a:cubicBezTo>
                    <a:pt x="14976856" y="90170"/>
                    <a:pt x="14905101" y="19050"/>
                    <a:pt x="14816328" y="19050"/>
                  </a:cubicBezTo>
                  <a:lnTo>
                    <a:pt x="179578" y="19050"/>
                  </a:lnTo>
                  <a:lnTo>
                    <a:pt x="179578" y="9525"/>
                  </a:lnTo>
                  <a:lnTo>
                    <a:pt x="179578" y="19050"/>
                  </a:lnTo>
                  <a:cubicBezTo>
                    <a:pt x="90805" y="19050"/>
                    <a:pt x="19050" y="90043"/>
                    <a:pt x="19050" y="177546"/>
                  </a:cubicBezTo>
                  <a:close/>
                </a:path>
              </a:pathLst>
            </a:custGeom>
            <a:solidFill>
              <a:srgbClr val="434343"/>
            </a:solidFill>
            <a:ln w="12700">
              <a:solidFill>
                <a:srgbClr val="000000"/>
              </a:solidFill>
            </a:ln>
          </p:spPr>
        </p:sp>
      </p:grpSp>
      <p:grpSp>
        <p:nvGrpSpPr>
          <p:cNvPr name="Group 6" id="6"/>
          <p:cNvGrpSpPr/>
          <p:nvPr/>
        </p:nvGrpSpPr>
        <p:grpSpPr>
          <a:xfrm rot="0">
            <a:off x="582652" y="2729567"/>
            <a:ext cx="11378724" cy="7100303"/>
            <a:chOff x="0" y="0"/>
            <a:chExt cx="15171632" cy="9467070"/>
          </a:xfrm>
        </p:grpSpPr>
        <p:sp>
          <p:nvSpPr>
            <p:cNvPr name="Freeform 7" id="7"/>
            <p:cNvSpPr/>
            <p:nvPr/>
          </p:nvSpPr>
          <p:spPr>
            <a:xfrm flipH="false" flipV="false" rot="0">
              <a:off x="0" y="0"/>
              <a:ext cx="15171632" cy="9467070"/>
            </a:xfrm>
            <a:custGeom>
              <a:avLst/>
              <a:gdLst/>
              <a:ahLst/>
              <a:cxnLst/>
              <a:rect r="r" b="b" t="t" l="l"/>
              <a:pathLst>
                <a:path h="9467070" w="15171632">
                  <a:moveTo>
                    <a:pt x="0" y="0"/>
                  </a:moveTo>
                  <a:lnTo>
                    <a:pt x="15171632" y="0"/>
                  </a:lnTo>
                  <a:lnTo>
                    <a:pt x="15171632" y="9467070"/>
                  </a:lnTo>
                  <a:lnTo>
                    <a:pt x="0" y="9467070"/>
                  </a:lnTo>
                  <a:close/>
                </a:path>
              </a:pathLst>
            </a:custGeom>
            <a:solidFill>
              <a:srgbClr val="000000">
                <a:alpha val="0"/>
              </a:srgbClr>
            </a:solidFill>
          </p:spPr>
        </p:sp>
        <p:sp>
          <p:nvSpPr>
            <p:cNvPr name="TextBox 8" id="8"/>
            <p:cNvSpPr txBox="true"/>
            <p:nvPr/>
          </p:nvSpPr>
          <p:spPr>
            <a:xfrm>
              <a:off x="0" y="-19050"/>
              <a:ext cx="15171632" cy="9486120"/>
            </a:xfrm>
            <a:prstGeom prst="rect">
              <a:avLst/>
            </a:prstGeom>
          </p:spPr>
          <p:txBody>
            <a:bodyPr anchor="ctr" rtlCol="false" tIns="0" lIns="0" bIns="0" rIns="0"/>
            <a:lstStyle/>
            <a:p>
              <a:pPr algn="l" marL="952590" indent="-476295" lvl="1">
                <a:lnSpc>
                  <a:spcPts val="4800"/>
                </a:lnSpc>
                <a:buAutoNum type="arabicPeriod" startAt="1"/>
              </a:pPr>
              <a:r>
                <a:rPr lang="en-US" sz="4000">
                  <a:solidFill>
                    <a:srgbClr val="434343"/>
                  </a:solidFill>
                  <a:latin typeface="Arimo"/>
                  <a:ea typeface="Arimo"/>
                  <a:cs typeface="Arimo"/>
                  <a:sym typeface="Arimo"/>
                </a:rPr>
                <a:t>Inflation Rate: 20.4% (example: 100 EGP buys 3 items instead of 5)</a:t>
              </a:r>
            </a:p>
            <a:p>
              <a:pPr algn="l" marL="952590" indent="-476295" lvl="1">
                <a:lnSpc>
                  <a:spcPts val="4800"/>
                </a:lnSpc>
                <a:buAutoNum type="arabicPeriod" startAt="1"/>
              </a:pPr>
              <a:r>
                <a:rPr lang="en-US" sz="4000">
                  <a:solidFill>
                    <a:srgbClr val="434343"/>
                  </a:solidFill>
                  <a:latin typeface="Arimo"/>
                  <a:ea typeface="Arimo"/>
                  <a:cs typeface="Arimo"/>
                  <a:sym typeface="Arimo"/>
                </a:rPr>
                <a:t>Interest Rate: 24%</a:t>
              </a:r>
            </a:p>
            <a:p>
              <a:pPr algn="l" marL="952590" indent="-476295" lvl="1">
                <a:lnSpc>
                  <a:spcPts val="4800"/>
                </a:lnSpc>
                <a:buAutoNum type="arabicPeriod" startAt="1"/>
              </a:pPr>
              <a:r>
                <a:rPr lang="en-US" sz="4000">
                  <a:solidFill>
                    <a:srgbClr val="434343"/>
                  </a:solidFill>
                  <a:latin typeface="Arimo"/>
                  <a:ea typeface="Arimo"/>
                  <a:cs typeface="Arimo"/>
                  <a:sym typeface="Arimo"/>
                </a:rPr>
                <a:t>Script: “High inflation reduced purchasing power. The Central Bank set interest rates high to reduce spending, encourage saving, and stabilize the economy.”</a:t>
              </a:r>
            </a:p>
            <a:p>
              <a:pPr algn="l" marL="952590" indent="-476295" lvl="1">
                <a:lnSpc>
                  <a:spcPts val="4800"/>
                </a:lnSpc>
              </a:pPr>
            </a:p>
          </p:txBody>
        </p:sp>
      </p:grpSp>
      <p:grpSp>
        <p:nvGrpSpPr>
          <p:cNvPr name="Group 9" id="9"/>
          <p:cNvGrpSpPr/>
          <p:nvPr/>
        </p:nvGrpSpPr>
        <p:grpSpPr>
          <a:xfrm rot="0">
            <a:off x="10361300" y="914600"/>
            <a:ext cx="6389400" cy="962400"/>
            <a:chOff x="0" y="0"/>
            <a:chExt cx="8519200" cy="1283200"/>
          </a:xfrm>
        </p:grpSpPr>
        <p:sp>
          <p:nvSpPr>
            <p:cNvPr name="Freeform 10" id="10"/>
            <p:cNvSpPr/>
            <p:nvPr/>
          </p:nvSpPr>
          <p:spPr>
            <a:xfrm flipH="false" flipV="false" rot="0">
              <a:off x="0" y="0"/>
              <a:ext cx="8519200" cy="1283200"/>
            </a:xfrm>
            <a:custGeom>
              <a:avLst/>
              <a:gdLst/>
              <a:ahLst/>
              <a:cxnLst/>
              <a:rect r="r" b="b" t="t" l="l"/>
              <a:pathLst>
                <a:path h="1283200" w="8519200">
                  <a:moveTo>
                    <a:pt x="0" y="0"/>
                  </a:moveTo>
                  <a:lnTo>
                    <a:pt x="8519200" y="0"/>
                  </a:lnTo>
                  <a:lnTo>
                    <a:pt x="8519200" y="1283200"/>
                  </a:lnTo>
                  <a:lnTo>
                    <a:pt x="0" y="1283200"/>
                  </a:lnTo>
                  <a:close/>
                </a:path>
              </a:pathLst>
            </a:custGeom>
            <a:solidFill>
              <a:srgbClr val="000000">
                <a:alpha val="0"/>
              </a:srgbClr>
            </a:solidFill>
          </p:spPr>
        </p:sp>
        <p:sp>
          <p:nvSpPr>
            <p:cNvPr name="TextBox 11" id="11"/>
            <p:cNvSpPr txBox="true"/>
            <p:nvPr/>
          </p:nvSpPr>
          <p:spPr>
            <a:xfrm>
              <a:off x="0" y="0"/>
              <a:ext cx="8519200" cy="1283200"/>
            </a:xfrm>
            <a:prstGeom prst="rect">
              <a:avLst/>
            </a:prstGeom>
          </p:spPr>
          <p:txBody>
            <a:bodyPr anchor="ctr" rtlCol="false" tIns="0" lIns="0" bIns="0" rIns="0"/>
            <a:lstStyle/>
            <a:p>
              <a:pPr algn="r">
                <a:lnSpc>
                  <a:spcPts val="4320"/>
                </a:lnSpc>
              </a:pPr>
              <a:r>
                <a:rPr lang="en-US" sz="3600">
                  <a:solidFill>
                    <a:srgbClr val="434343"/>
                  </a:solidFill>
                  <a:latin typeface="Staatliches"/>
                  <a:ea typeface="Staatliches"/>
                  <a:cs typeface="Staatliches"/>
                  <a:sym typeface="Staatliches"/>
                </a:rPr>
                <a:t>Inflation and Interest Rate</a:t>
              </a:r>
            </a:p>
          </p:txBody>
        </p:sp>
      </p:grpSp>
      <p:grpSp>
        <p:nvGrpSpPr>
          <p:cNvPr name="Group 12" id="12"/>
          <p:cNvGrpSpPr/>
          <p:nvPr/>
        </p:nvGrpSpPr>
        <p:grpSpPr>
          <a:xfrm rot="756199">
            <a:off x="17202957" y="2828991"/>
            <a:ext cx="1004791" cy="846550"/>
            <a:chOff x="0" y="0"/>
            <a:chExt cx="1339722" cy="1128734"/>
          </a:xfrm>
        </p:grpSpPr>
        <p:sp>
          <p:nvSpPr>
            <p:cNvPr name="Freeform 13" id="13"/>
            <p:cNvSpPr/>
            <p:nvPr/>
          </p:nvSpPr>
          <p:spPr>
            <a:xfrm flipH="false" flipV="false" rot="0">
              <a:off x="34302" y="0"/>
              <a:ext cx="1305167" cy="1128649"/>
            </a:xfrm>
            <a:custGeom>
              <a:avLst/>
              <a:gdLst/>
              <a:ahLst/>
              <a:cxnLst/>
              <a:rect r="r" b="b" t="t" l="l"/>
              <a:pathLst>
                <a:path h="1128649" w="1305167">
                  <a:moveTo>
                    <a:pt x="898640" y="0"/>
                  </a:moveTo>
                  <a:cubicBezTo>
                    <a:pt x="898640" y="0"/>
                    <a:pt x="870065" y="265811"/>
                    <a:pt x="541262" y="381127"/>
                  </a:cubicBezTo>
                  <a:cubicBezTo>
                    <a:pt x="337681" y="453009"/>
                    <a:pt x="-34175" y="641731"/>
                    <a:pt x="2528" y="789559"/>
                  </a:cubicBezTo>
                  <a:lnTo>
                    <a:pt x="309614" y="1128649"/>
                  </a:lnTo>
                  <a:cubicBezTo>
                    <a:pt x="309614" y="1128649"/>
                    <a:pt x="509512" y="936244"/>
                    <a:pt x="789928" y="851408"/>
                  </a:cubicBezTo>
                  <a:cubicBezTo>
                    <a:pt x="1065391" y="768223"/>
                    <a:pt x="1305167" y="417576"/>
                    <a:pt x="1305167" y="417576"/>
                  </a:cubicBezTo>
                  <a:lnTo>
                    <a:pt x="898640" y="0"/>
                  </a:lnTo>
                  <a:close/>
                </a:path>
              </a:pathLst>
            </a:custGeom>
            <a:solidFill>
              <a:srgbClr val="FFE599"/>
            </a:solidFill>
            <a:ln w="12700">
              <a:solidFill>
                <a:srgbClr val="000000"/>
              </a:solidFill>
            </a:ln>
          </p:spPr>
        </p:sp>
      </p:grpSp>
      <p:grpSp>
        <p:nvGrpSpPr>
          <p:cNvPr name="Group 14" id="14"/>
          <p:cNvGrpSpPr/>
          <p:nvPr/>
        </p:nvGrpSpPr>
        <p:grpSpPr>
          <a:xfrm rot="756199">
            <a:off x="17503512" y="3097871"/>
            <a:ext cx="403682" cy="308784"/>
            <a:chOff x="0" y="0"/>
            <a:chExt cx="538242" cy="411712"/>
          </a:xfrm>
        </p:grpSpPr>
        <p:sp>
          <p:nvSpPr>
            <p:cNvPr name="Freeform 15" id="15"/>
            <p:cNvSpPr/>
            <p:nvPr/>
          </p:nvSpPr>
          <p:spPr>
            <a:xfrm flipH="false" flipV="false" rot="0">
              <a:off x="27857" y="127"/>
              <a:ext cx="484411" cy="411480"/>
            </a:xfrm>
            <a:custGeom>
              <a:avLst/>
              <a:gdLst/>
              <a:ahLst/>
              <a:cxnLst/>
              <a:rect r="r" b="b" t="t" l="l"/>
              <a:pathLst>
                <a:path h="411480" w="484411">
                  <a:moveTo>
                    <a:pt x="267672" y="0"/>
                  </a:moveTo>
                  <a:cubicBezTo>
                    <a:pt x="247225" y="0"/>
                    <a:pt x="226397" y="2667"/>
                    <a:pt x="205696" y="8255"/>
                  </a:cubicBezTo>
                  <a:cubicBezTo>
                    <a:pt x="90126" y="39370"/>
                    <a:pt x="-27730" y="163576"/>
                    <a:pt x="5798" y="268859"/>
                  </a:cubicBezTo>
                  <a:cubicBezTo>
                    <a:pt x="31452" y="347599"/>
                    <a:pt x="121368" y="411480"/>
                    <a:pt x="224111" y="411480"/>
                  </a:cubicBezTo>
                  <a:cubicBezTo>
                    <a:pt x="258401" y="411480"/>
                    <a:pt x="294088" y="404495"/>
                    <a:pt x="329394" y="388366"/>
                  </a:cubicBezTo>
                  <a:cubicBezTo>
                    <a:pt x="436709" y="339344"/>
                    <a:pt x="510115" y="246761"/>
                    <a:pt x="475952" y="142240"/>
                  </a:cubicBezTo>
                  <a:cubicBezTo>
                    <a:pt x="447758" y="55880"/>
                    <a:pt x="361525" y="0"/>
                    <a:pt x="267672" y="0"/>
                  </a:cubicBezTo>
                  <a:close/>
                </a:path>
              </a:pathLst>
            </a:custGeom>
            <a:solidFill>
              <a:srgbClr val="434343"/>
            </a:solidFill>
            <a:ln w="12700">
              <a:solidFill>
                <a:srgbClr val="000000"/>
              </a:solidFill>
            </a:ln>
          </p:spPr>
        </p:sp>
      </p:grpSp>
      <p:sp>
        <p:nvSpPr>
          <p:cNvPr name="Freeform 16" id="16"/>
          <p:cNvSpPr/>
          <p:nvPr/>
        </p:nvSpPr>
        <p:spPr>
          <a:xfrm flipH="false" flipV="false" rot="0">
            <a:off x="17584857" y="3131949"/>
            <a:ext cx="240982" cy="240626"/>
          </a:xfrm>
          <a:custGeom>
            <a:avLst/>
            <a:gdLst/>
            <a:ahLst/>
            <a:cxnLst/>
            <a:rect r="r" b="b" t="t" l="l"/>
            <a:pathLst>
              <a:path h="240626" w="240982">
                <a:moveTo>
                  <a:pt x="0" y="0"/>
                </a:moveTo>
                <a:lnTo>
                  <a:pt x="240982" y="0"/>
                </a:lnTo>
                <a:lnTo>
                  <a:pt x="240982" y="240627"/>
                </a:lnTo>
                <a:lnTo>
                  <a:pt x="0" y="2406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16287231" y="7273850"/>
            <a:ext cx="2000771" cy="1766466"/>
            <a:chOff x="0" y="0"/>
            <a:chExt cx="2667694" cy="2355288"/>
          </a:xfrm>
        </p:grpSpPr>
        <p:sp>
          <p:nvSpPr>
            <p:cNvPr name="Freeform 18" id="18"/>
            <p:cNvSpPr/>
            <p:nvPr/>
          </p:nvSpPr>
          <p:spPr>
            <a:xfrm flipH="false" flipV="false" rot="0">
              <a:off x="155523" y="0"/>
              <a:ext cx="2356947" cy="2355215"/>
            </a:xfrm>
            <a:custGeom>
              <a:avLst/>
              <a:gdLst/>
              <a:ahLst/>
              <a:cxnLst/>
              <a:rect r="r" b="b" t="t" l="l"/>
              <a:pathLst>
                <a:path h="2355215" w="2356947">
                  <a:moveTo>
                    <a:pt x="1176834" y="0"/>
                  </a:moveTo>
                  <a:cubicBezTo>
                    <a:pt x="818440" y="0"/>
                    <a:pt x="464618" y="162941"/>
                    <a:pt x="233859" y="471805"/>
                  </a:cubicBezTo>
                  <a:cubicBezTo>
                    <a:pt x="-155396" y="991743"/>
                    <a:pt x="-47446" y="1729740"/>
                    <a:pt x="473762" y="2119884"/>
                  </a:cubicBezTo>
                  <a:cubicBezTo>
                    <a:pt x="686106" y="2278634"/>
                    <a:pt x="934264" y="2355215"/>
                    <a:pt x="1180263" y="2355215"/>
                  </a:cubicBezTo>
                  <a:cubicBezTo>
                    <a:pt x="1538657" y="2355215"/>
                    <a:pt x="1892352" y="2192401"/>
                    <a:pt x="2122984" y="1883664"/>
                  </a:cubicBezTo>
                  <a:cubicBezTo>
                    <a:pt x="2512239" y="1363091"/>
                    <a:pt x="2404670" y="625221"/>
                    <a:pt x="1882954" y="235077"/>
                  </a:cubicBezTo>
                  <a:cubicBezTo>
                    <a:pt x="1670610" y="76581"/>
                    <a:pt x="1422579" y="0"/>
                    <a:pt x="1176834" y="0"/>
                  </a:cubicBezTo>
                  <a:close/>
                </a:path>
              </a:pathLst>
            </a:custGeom>
            <a:solidFill>
              <a:srgbClr val="FFE599"/>
            </a:solidFill>
            <a:ln w="12700">
              <a:solidFill>
                <a:srgbClr val="000000"/>
              </a:solidFill>
            </a:ln>
          </p:spPr>
        </p:sp>
      </p:grpSp>
      <p:sp>
        <p:nvSpPr>
          <p:cNvPr name="Freeform 19" id="19"/>
          <p:cNvSpPr/>
          <p:nvPr/>
        </p:nvSpPr>
        <p:spPr>
          <a:xfrm flipH="false" flipV="false" rot="0">
            <a:off x="16879292" y="7697445"/>
            <a:ext cx="826056" cy="859172"/>
          </a:xfrm>
          <a:custGeom>
            <a:avLst/>
            <a:gdLst/>
            <a:ahLst/>
            <a:cxnLst/>
            <a:rect r="r" b="b" t="t" l="l"/>
            <a:pathLst>
              <a:path h="859172" w="826056">
                <a:moveTo>
                  <a:pt x="0" y="0"/>
                </a:moveTo>
                <a:lnTo>
                  <a:pt x="826056" y="0"/>
                </a:lnTo>
                <a:lnTo>
                  <a:pt x="826056" y="859171"/>
                </a:lnTo>
                <a:lnTo>
                  <a:pt x="0" y="8591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0" id="20"/>
          <p:cNvGrpSpPr/>
          <p:nvPr/>
        </p:nvGrpSpPr>
        <p:grpSpPr>
          <a:xfrm rot="756199">
            <a:off x="6209495" y="7977824"/>
            <a:ext cx="1004791" cy="846550"/>
            <a:chOff x="0" y="0"/>
            <a:chExt cx="1339722" cy="1128734"/>
          </a:xfrm>
        </p:grpSpPr>
        <p:sp>
          <p:nvSpPr>
            <p:cNvPr name="Freeform 21" id="21"/>
            <p:cNvSpPr/>
            <p:nvPr/>
          </p:nvSpPr>
          <p:spPr>
            <a:xfrm flipH="false" flipV="false" rot="0">
              <a:off x="34302" y="0"/>
              <a:ext cx="1305167" cy="1128649"/>
            </a:xfrm>
            <a:custGeom>
              <a:avLst/>
              <a:gdLst/>
              <a:ahLst/>
              <a:cxnLst/>
              <a:rect r="r" b="b" t="t" l="l"/>
              <a:pathLst>
                <a:path h="1128649" w="1305167">
                  <a:moveTo>
                    <a:pt x="898640" y="0"/>
                  </a:moveTo>
                  <a:cubicBezTo>
                    <a:pt x="898640" y="0"/>
                    <a:pt x="870065" y="265811"/>
                    <a:pt x="541262" y="381127"/>
                  </a:cubicBezTo>
                  <a:cubicBezTo>
                    <a:pt x="337681" y="453009"/>
                    <a:pt x="-34175" y="641731"/>
                    <a:pt x="2528" y="789559"/>
                  </a:cubicBezTo>
                  <a:lnTo>
                    <a:pt x="309614" y="1128649"/>
                  </a:lnTo>
                  <a:cubicBezTo>
                    <a:pt x="309614" y="1128649"/>
                    <a:pt x="509512" y="936244"/>
                    <a:pt x="789928" y="851408"/>
                  </a:cubicBezTo>
                  <a:cubicBezTo>
                    <a:pt x="1065391" y="768223"/>
                    <a:pt x="1305167" y="417576"/>
                    <a:pt x="1305167" y="417576"/>
                  </a:cubicBezTo>
                  <a:lnTo>
                    <a:pt x="898640" y="0"/>
                  </a:lnTo>
                  <a:close/>
                </a:path>
              </a:pathLst>
            </a:custGeom>
            <a:solidFill>
              <a:srgbClr val="FFE599"/>
            </a:solidFill>
            <a:ln w="12700">
              <a:solidFill>
                <a:srgbClr val="000000"/>
              </a:solidFill>
            </a:ln>
          </p:spPr>
        </p:sp>
      </p:grpSp>
      <p:grpSp>
        <p:nvGrpSpPr>
          <p:cNvPr name="Group 22" id="22"/>
          <p:cNvGrpSpPr/>
          <p:nvPr/>
        </p:nvGrpSpPr>
        <p:grpSpPr>
          <a:xfrm rot="756199">
            <a:off x="6510051" y="8246704"/>
            <a:ext cx="403682" cy="308784"/>
            <a:chOff x="0" y="0"/>
            <a:chExt cx="538242" cy="411712"/>
          </a:xfrm>
        </p:grpSpPr>
        <p:sp>
          <p:nvSpPr>
            <p:cNvPr name="Freeform 23" id="23"/>
            <p:cNvSpPr/>
            <p:nvPr/>
          </p:nvSpPr>
          <p:spPr>
            <a:xfrm flipH="false" flipV="false" rot="0">
              <a:off x="27857" y="127"/>
              <a:ext cx="484411" cy="411480"/>
            </a:xfrm>
            <a:custGeom>
              <a:avLst/>
              <a:gdLst/>
              <a:ahLst/>
              <a:cxnLst/>
              <a:rect r="r" b="b" t="t" l="l"/>
              <a:pathLst>
                <a:path h="411480" w="484411">
                  <a:moveTo>
                    <a:pt x="267672" y="0"/>
                  </a:moveTo>
                  <a:cubicBezTo>
                    <a:pt x="247225" y="0"/>
                    <a:pt x="226397" y="2667"/>
                    <a:pt x="205696" y="8255"/>
                  </a:cubicBezTo>
                  <a:cubicBezTo>
                    <a:pt x="90126" y="39370"/>
                    <a:pt x="-27730" y="163576"/>
                    <a:pt x="5798" y="268859"/>
                  </a:cubicBezTo>
                  <a:cubicBezTo>
                    <a:pt x="31452" y="347599"/>
                    <a:pt x="121368" y="411480"/>
                    <a:pt x="224111" y="411480"/>
                  </a:cubicBezTo>
                  <a:cubicBezTo>
                    <a:pt x="258401" y="411480"/>
                    <a:pt x="294088" y="404495"/>
                    <a:pt x="329394" y="388366"/>
                  </a:cubicBezTo>
                  <a:cubicBezTo>
                    <a:pt x="436709" y="339344"/>
                    <a:pt x="510115" y="246761"/>
                    <a:pt x="475952" y="142240"/>
                  </a:cubicBezTo>
                  <a:cubicBezTo>
                    <a:pt x="447758" y="55880"/>
                    <a:pt x="361525" y="0"/>
                    <a:pt x="267672" y="0"/>
                  </a:cubicBezTo>
                  <a:close/>
                </a:path>
              </a:pathLst>
            </a:custGeom>
            <a:solidFill>
              <a:srgbClr val="434343"/>
            </a:solidFill>
            <a:ln w="12700">
              <a:solidFill>
                <a:srgbClr val="000000"/>
              </a:solidFill>
            </a:ln>
          </p:spPr>
        </p:sp>
      </p:grpSp>
      <p:sp>
        <p:nvSpPr>
          <p:cNvPr name="Freeform 24" id="24"/>
          <p:cNvSpPr/>
          <p:nvPr/>
        </p:nvSpPr>
        <p:spPr>
          <a:xfrm flipH="false" flipV="false" rot="0">
            <a:off x="6553183" y="8135671"/>
            <a:ext cx="389376" cy="459394"/>
          </a:xfrm>
          <a:custGeom>
            <a:avLst/>
            <a:gdLst/>
            <a:ahLst/>
            <a:cxnLst/>
            <a:rect r="r" b="b" t="t" l="l"/>
            <a:pathLst>
              <a:path h="459394" w="389376">
                <a:moveTo>
                  <a:pt x="0" y="0"/>
                </a:moveTo>
                <a:lnTo>
                  <a:pt x="389376" y="0"/>
                </a:lnTo>
                <a:lnTo>
                  <a:pt x="389376" y="459394"/>
                </a:lnTo>
                <a:lnTo>
                  <a:pt x="0" y="4593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2929510" y="2118400"/>
            <a:ext cx="12429000" cy="5437200"/>
            <a:chOff x="0" y="0"/>
            <a:chExt cx="16572000" cy="7249600"/>
          </a:xfrm>
        </p:grpSpPr>
        <p:sp>
          <p:nvSpPr>
            <p:cNvPr name="Freeform 3" id="3"/>
            <p:cNvSpPr/>
            <p:nvPr/>
          </p:nvSpPr>
          <p:spPr>
            <a:xfrm flipH="false" flipV="false" rot="0">
              <a:off x="0" y="0"/>
              <a:ext cx="16571976" cy="7249541"/>
            </a:xfrm>
            <a:custGeom>
              <a:avLst/>
              <a:gdLst/>
              <a:ahLst/>
              <a:cxnLst/>
              <a:rect r="r" b="b" t="t" l="l"/>
              <a:pathLst>
                <a:path h="7249541" w="16571976">
                  <a:moveTo>
                    <a:pt x="0" y="312674"/>
                  </a:moveTo>
                  <a:cubicBezTo>
                    <a:pt x="0" y="139954"/>
                    <a:pt x="139954" y="0"/>
                    <a:pt x="312674" y="0"/>
                  </a:cubicBezTo>
                  <a:lnTo>
                    <a:pt x="16259302" y="0"/>
                  </a:lnTo>
                  <a:cubicBezTo>
                    <a:pt x="16432022" y="0"/>
                    <a:pt x="16571976" y="139954"/>
                    <a:pt x="16571976" y="312674"/>
                  </a:cubicBezTo>
                  <a:lnTo>
                    <a:pt x="16571976" y="6936867"/>
                  </a:lnTo>
                  <a:cubicBezTo>
                    <a:pt x="16571976" y="7109587"/>
                    <a:pt x="16432022" y="7249541"/>
                    <a:pt x="16259302" y="7249541"/>
                  </a:cubicBezTo>
                  <a:lnTo>
                    <a:pt x="312674" y="7249541"/>
                  </a:lnTo>
                  <a:cubicBezTo>
                    <a:pt x="139954" y="7249541"/>
                    <a:pt x="0" y="7109587"/>
                    <a:pt x="0" y="6936867"/>
                  </a:cubicBezTo>
                  <a:close/>
                </a:path>
              </a:pathLst>
            </a:custGeom>
            <a:solidFill>
              <a:srgbClr val="FFF2CC"/>
            </a:solidFill>
            <a:ln w="12700">
              <a:solidFill>
                <a:srgbClr val="000000"/>
              </a:solidFill>
            </a:ln>
          </p:spPr>
        </p:sp>
      </p:grpSp>
      <p:grpSp>
        <p:nvGrpSpPr>
          <p:cNvPr name="Group 4" id="4"/>
          <p:cNvGrpSpPr/>
          <p:nvPr/>
        </p:nvGrpSpPr>
        <p:grpSpPr>
          <a:xfrm rot="0">
            <a:off x="3104416" y="1959506"/>
            <a:ext cx="12443288" cy="5451488"/>
            <a:chOff x="0" y="0"/>
            <a:chExt cx="16591050" cy="7268650"/>
          </a:xfrm>
        </p:grpSpPr>
        <p:sp>
          <p:nvSpPr>
            <p:cNvPr name="Freeform 5" id="5"/>
            <p:cNvSpPr/>
            <p:nvPr/>
          </p:nvSpPr>
          <p:spPr>
            <a:xfrm flipH="false" flipV="false" rot="0">
              <a:off x="0" y="0"/>
              <a:ext cx="16591153" cy="7268591"/>
            </a:xfrm>
            <a:custGeom>
              <a:avLst/>
              <a:gdLst/>
              <a:ahLst/>
              <a:cxnLst/>
              <a:rect r="r" b="b" t="t" l="l"/>
              <a:pathLst>
                <a:path h="7268591" w="16591153">
                  <a:moveTo>
                    <a:pt x="0" y="322199"/>
                  </a:moveTo>
                  <a:cubicBezTo>
                    <a:pt x="0" y="144272"/>
                    <a:pt x="144526" y="0"/>
                    <a:pt x="322707" y="0"/>
                  </a:cubicBezTo>
                  <a:lnTo>
                    <a:pt x="16268446" y="0"/>
                  </a:lnTo>
                  <a:lnTo>
                    <a:pt x="16268446" y="9525"/>
                  </a:lnTo>
                  <a:lnTo>
                    <a:pt x="16268446" y="0"/>
                  </a:lnTo>
                  <a:cubicBezTo>
                    <a:pt x="16446627" y="0"/>
                    <a:pt x="16591153" y="144272"/>
                    <a:pt x="16591153" y="322199"/>
                  </a:cubicBezTo>
                  <a:lnTo>
                    <a:pt x="16581628" y="322199"/>
                  </a:lnTo>
                  <a:lnTo>
                    <a:pt x="16591153" y="322199"/>
                  </a:lnTo>
                  <a:lnTo>
                    <a:pt x="16591153" y="6946392"/>
                  </a:lnTo>
                  <a:lnTo>
                    <a:pt x="16581628" y="6946392"/>
                  </a:lnTo>
                  <a:lnTo>
                    <a:pt x="16591153" y="6946392"/>
                  </a:lnTo>
                  <a:cubicBezTo>
                    <a:pt x="16591153" y="7124319"/>
                    <a:pt x="16446627" y="7268591"/>
                    <a:pt x="16268446" y="7268591"/>
                  </a:cubicBezTo>
                  <a:lnTo>
                    <a:pt x="16268446" y="7259066"/>
                  </a:lnTo>
                  <a:lnTo>
                    <a:pt x="16268446" y="7268591"/>
                  </a:lnTo>
                  <a:lnTo>
                    <a:pt x="322707" y="7268591"/>
                  </a:lnTo>
                  <a:lnTo>
                    <a:pt x="322707" y="7259066"/>
                  </a:lnTo>
                  <a:lnTo>
                    <a:pt x="322707" y="7268591"/>
                  </a:lnTo>
                  <a:cubicBezTo>
                    <a:pt x="144526" y="7268591"/>
                    <a:pt x="0" y="7124446"/>
                    <a:pt x="0" y="6946392"/>
                  </a:cubicBezTo>
                  <a:lnTo>
                    <a:pt x="0" y="322199"/>
                  </a:lnTo>
                  <a:lnTo>
                    <a:pt x="9525" y="322199"/>
                  </a:lnTo>
                  <a:lnTo>
                    <a:pt x="0" y="322199"/>
                  </a:lnTo>
                  <a:moveTo>
                    <a:pt x="19050" y="322199"/>
                  </a:moveTo>
                  <a:lnTo>
                    <a:pt x="19050" y="6946392"/>
                  </a:lnTo>
                  <a:lnTo>
                    <a:pt x="9525" y="6946392"/>
                  </a:lnTo>
                  <a:lnTo>
                    <a:pt x="19050" y="6946392"/>
                  </a:lnTo>
                  <a:cubicBezTo>
                    <a:pt x="19050" y="7113778"/>
                    <a:pt x="154940" y="7249541"/>
                    <a:pt x="322707" y="7249541"/>
                  </a:cubicBezTo>
                  <a:lnTo>
                    <a:pt x="16268446" y="7249541"/>
                  </a:lnTo>
                  <a:cubicBezTo>
                    <a:pt x="16436085" y="7249541"/>
                    <a:pt x="16572103" y="7113778"/>
                    <a:pt x="16572103" y="6946392"/>
                  </a:cubicBezTo>
                  <a:lnTo>
                    <a:pt x="16572103" y="322199"/>
                  </a:lnTo>
                  <a:cubicBezTo>
                    <a:pt x="16572103" y="154813"/>
                    <a:pt x="16436212" y="19050"/>
                    <a:pt x="16268446" y="19050"/>
                  </a:cubicBezTo>
                  <a:lnTo>
                    <a:pt x="322707" y="19050"/>
                  </a:lnTo>
                  <a:lnTo>
                    <a:pt x="322707" y="9525"/>
                  </a:lnTo>
                  <a:lnTo>
                    <a:pt x="322707" y="19050"/>
                  </a:lnTo>
                  <a:cubicBezTo>
                    <a:pt x="154940" y="19050"/>
                    <a:pt x="19050" y="154813"/>
                    <a:pt x="19050" y="322199"/>
                  </a:cubicBezTo>
                  <a:close/>
                </a:path>
              </a:pathLst>
            </a:custGeom>
            <a:solidFill>
              <a:srgbClr val="434343"/>
            </a:solidFill>
            <a:ln w="12700">
              <a:solidFill>
                <a:srgbClr val="000000"/>
              </a:solidFill>
            </a:ln>
          </p:spPr>
        </p:sp>
      </p:grpSp>
      <p:sp>
        <p:nvSpPr>
          <p:cNvPr name="Freeform 6" id="6"/>
          <p:cNvSpPr/>
          <p:nvPr/>
        </p:nvSpPr>
        <p:spPr>
          <a:xfrm flipH="false" flipV="false" rot="0">
            <a:off x="152094" y="89441"/>
            <a:ext cx="766500" cy="737250"/>
          </a:xfrm>
          <a:custGeom>
            <a:avLst/>
            <a:gdLst/>
            <a:ahLst/>
            <a:cxnLst/>
            <a:rect r="r" b="b" t="t" l="l"/>
            <a:pathLst>
              <a:path h="737250" w="766500">
                <a:moveTo>
                  <a:pt x="0" y="0"/>
                </a:moveTo>
                <a:lnTo>
                  <a:pt x="766500" y="0"/>
                </a:lnTo>
                <a:lnTo>
                  <a:pt x="766500" y="737250"/>
                </a:lnTo>
                <a:lnTo>
                  <a:pt x="0" y="7372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1479" y="9679582"/>
            <a:ext cx="737200" cy="422051"/>
          </a:xfrm>
          <a:custGeom>
            <a:avLst/>
            <a:gdLst/>
            <a:ahLst/>
            <a:cxnLst/>
            <a:rect r="r" b="b" t="t" l="l"/>
            <a:pathLst>
              <a:path h="422051" w="737200">
                <a:moveTo>
                  <a:pt x="0" y="0"/>
                </a:moveTo>
                <a:lnTo>
                  <a:pt x="737201" y="0"/>
                </a:lnTo>
                <a:lnTo>
                  <a:pt x="737201" y="422051"/>
                </a:lnTo>
                <a:lnTo>
                  <a:pt x="0" y="4220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299468" y="9455634"/>
            <a:ext cx="826000" cy="737200"/>
          </a:xfrm>
          <a:custGeom>
            <a:avLst/>
            <a:gdLst/>
            <a:ahLst/>
            <a:cxnLst/>
            <a:rect r="r" b="b" t="t" l="l"/>
            <a:pathLst>
              <a:path h="737200" w="826000">
                <a:moveTo>
                  <a:pt x="0" y="0"/>
                </a:moveTo>
                <a:lnTo>
                  <a:pt x="826001" y="0"/>
                </a:lnTo>
                <a:lnTo>
                  <a:pt x="826001" y="737200"/>
                </a:lnTo>
                <a:lnTo>
                  <a:pt x="0" y="737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7461306" y="23466"/>
            <a:ext cx="784000" cy="737100"/>
          </a:xfrm>
          <a:custGeom>
            <a:avLst/>
            <a:gdLst/>
            <a:ahLst/>
            <a:cxnLst/>
            <a:rect r="r" b="b" t="t" l="l"/>
            <a:pathLst>
              <a:path h="737100" w="784000">
                <a:moveTo>
                  <a:pt x="0" y="0"/>
                </a:moveTo>
                <a:lnTo>
                  <a:pt x="784001" y="0"/>
                </a:lnTo>
                <a:lnTo>
                  <a:pt x="784001" y="737100"/>
                </a:lnTo>
                <a:lnTo>
                  <a:pt x="0" y="7371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4474790" y="3291576"/>
            <a:ext cx="9338400" cy="769800"/>
            <a:chOff x="0" y="0"/>
            <a:chExt cx="12451200" cy="1026400"/>
          </a:xfrm>
        </p:grpSpPr>
        <p:sp>
          <p:nvSpPr>
            <p:cNvPr name="Freeform 11" id="11"/>
            <p:cNvSpPr/>
            <p:nvPr/>
          </p:nvSpPr>
          <p:spPr>
            <a:xfrm flipH="false" flipV="false" rot="0">
              <a:off x="0" y="0"/>
              <a:ext cx="12451200" cy="1026400"/>
            </a:xfrm>
            <a:custGeom>
              <a:avLst/>
              <a:gdLst/>
              <a:ahLst/>
              <a:cxnLst/>
              <a:rect r="r" b="b" t="t" l="l"/>
              <a:pathLst>
                <a:path h="1026400" w="12451200">
                  <a:moveTo>
                    <a:pt x="0" y="0"/>
                  </a:moveTo>
                  <a:lnTo>
                    <a:pt x="12451200" y="0"/>
                  </a:lnTo>
                  <a:lnTo>
                    <a:pt x="12451200" y="1026400"/>
                  </a:lnTo>
                  <a:lnTo>
                    <a:pt x="0" y="1026400"/>
                  </a:lnTo>
                  <a:close/>
                </a:path>
              </a:pathLst>
            </a:custGeom>
            <a:solidFill>
              <a:srgbClr val="000000">
                <a:alpha val="0"/>
              </a:srgbClr>
            </a:solidFill>
          </p:spPr>
        </p:sp>
        <p:sp>
          <p:nvSpPr>
            <p:cNvPr name="TextBox 12" id="12"/>
            <p:cNvSpPr txBox="true"/>
            <p:nvPr/>
          </p:nvSpPr>
          <p:spPr>
            <a:xfrm>
              <a:off x="0" y="0"/>
              <a:ext cx="12451200" cy="1026400"/>
            </a:xfrm>
            <a:prstGeom prst="rect">
              <a:avLst/>
            </a:prstGeom>
          </p:spPr>
          <p:txBody>
            <a:bodyPr anchor="b" rtlCol="false" tIns="0" lIns="0" bIns="0" rIns="0"/>
            <a:lstStyle/>
            <a:p>
              <a:pPr algn="ctr">
                <a:lnSpc>
                  <a:spcPts val="5759"/>
                </a:lnSpc>
              </a:pPr>
              <a:r>
                <a:rPr lang="en-US" sz="4800">
                  <a:solidFill>
                    <a:srgbClr val="434343"/>
                  </a:solidFill>
                  <a:latin typeface="Staatliches"/>
                  <a:ea typeface="Staatliches"/>
                  <a:cs typeface="Staatliches"/>
                  <a:sym typeface="Staatliches"/>
                </a:rPr>
                <a:t>Government Budget &amp; Debt</a:t>
              </a:r>
            </a:p>
          </p:txBody>
        </p:sp>
      </p:grpSp>
      <p:sp>
        <p:nvSpPr>
          <p:cNvPr name="TextBox 13" id="13"/>
          <p:cNvSpPr txBox="true"/>
          <p:nvPr/>
        </p:nvSpPr>
        <p:spPr>
          <a:xfrm rot="0">
            <a:off x="3702530" y="4293888"/>
            <a:ext cx="11487372" cy="2610134"/>
          </a:xfrm>
          <a:prstGeom prst="rect">
            <a:avLst/>
          </a:prstGeom>
        </p:spPr>
        <p:txBody>
          <a:bodyPr anchor="t" rtlCol="false" tIns="0" lIns="0" bIns="0" rIns="0">
            <a:spAutoFit/>
          </a:bodyPr>
          <a:lstStyle/>
          <a:p>
            <a:pPr algn="ctr">
              <a:lnSpc>
                <a:spcPts val="3839"/>
              </a:lnSpc>
            </a:pPr>
            <a:r>
              <a:rPr lang="en-US" sz="3199">
                <a:solidFill>
                  <a:srgbClr val="434343"/>
                </a:solidFill>
                <a:latin typeface="Arimo"/>
                <a:ea typeface="Arimo"/>
                <a:cs typeface="Arimo"/>
                <a:sym typeface="Arimo"/>
              </a:rPr>
              <a:t>Budget Deficit: -7% of GDP</a:t>
            </a:r>
          </a:p>
          <a:p>
            <a:pPr algn="ctr">
              <a:lnSpc>
                <a:spcPts val="3839"/>
              </a:lnSpc>
            </a:pPr>
            <a:r>
              <a:rPr lang="en-US" sz="3199">
                <a:solidFill>
                  <a:srgbClr val="434343"/>
                </a:solidFill>
                <a:latin typeface="Arimo"/>
                <a:ea typeface="Arimo"/>
                <a:cs typeface="Arimo"/>
                <a:sym typeface="Arimo"/>
              </a:rPr>
              <a:t>Debt/GDP: 82%</a:t>
            </a:r>
          </a:p>
          <a:p>
            <a:pPr algn="ctr">
              <a:lnSpc>
                <a:spcPts val="3839"/>
              </a:lnSpc>
            </a:pPr>
            <a:r>
              <a:rPr lang="en-US" sz="3199">
                <a:solidFill>
                  <a:srgbClr val="434343"/>
                </a:solidFill>
                <a:latin typeface="Arimo"/>
                <a:ea typeface="Arimo"/>
                <a:cs typeface="Arimo"/>
                <a:sym typeface="Arimo"/>
              </a:rPr>
              <a:t>The government spent more than it collected, leading to a budget deficit of -7% of GDP. High debt limits the government’s ability to invest and affects interest payments.</a:t>
            </a:r>
          </a:p>
          <a:p>
            <a:pPr algn="ctr">
              <a:lnSpc>
                <a:spcPts val="383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859866" y="2155805"/>
            <a:ext cx="8937608" cy="6165180"/>
          </a:xfrm>
          <a:custGeom>
            <a:avLst/>
            <a:gdLst/>
            <a:ahLst/>
            <a:cxnLst/>
            <a:rect r="r" b="b" t="t" l="l"/>
            <a:pathLst>
              <a:path h="6165180" w="8937608">
                <a:moveTo>
                  <a:pt x="0" y="0"/>
                </a:moveTo>
                <a:lnTo>
                  <a:pt x="8937608" y="0"/>
                </a:lnTo>
                <a:lnTo>
                  <a:pt x="8937608" y="6165180"/>
                </a:lnTo>
                <a:lnTo>
                  <a:pt x="0" y="61651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2654" y="8094746"/>
            <a:ext cx="62892" cy="5764"/>
            <a:chOff x="0" y="0"/>
            <a:chExt cx="83856" cy="7686"/>
          </a:xfrm>
        </p:grpSpPr>
        <p:sp>
          <p:nvSpPr>
            <p:cNvPr name="Freeform 4" id="4"/>
            <p:cNvSpPr/>
            <p:nvPr/>
          </p:nvSpPr>
          <p:spPr>
            <a:xfrm flipH="false" flipV="false" rot="0">
              <a:off x="3810" y="127"/>
              <a:ext cx="76200" cy="7620"/>
            </a:xfrm>
            <a:custGeom>
              <a:avLst/>
              <a:gdLst/>
              <a:ahLst/>
              <a:cxnLst/>
              <a:rect r="r" b="b" t="t" l="l"/>
              <a:pathLst>
                <a:path h="7620" w="76200">
                  <a:moveTo>
                    <a:pt x="0" y="0"/>
                  </a:moveTo>
                  <a:lnTo>
                    <a:pt x="76200" y="0"/>
                  </a:lnTo>
                  <a:lnTo>
                    <a:pt x="76200" y="7620"/>
                  </a:lnTo>
                  <a:lnTo>
                    <a:pt x="0" y="7620"/>
                  </a:lnTo>
                  <a:close/>
                </a:path>
              </a:pathLst>
            </a:custGeom>
            <a:solidFill>
              <a:srgbClr val="1F1F1F"/>
            </a:solidFill>
            <a:ln w="12700">
              <a:solidFill>
                <a:srgbClr val="000000"/>
              </a:solidFill>
            </a:ln>
          </p:spPr>
        </p:sp>
      </p:grpSp>
      <p:grpSp>
        <p:nvGrpSpPr>
          <p:cNvPr name="Group 5" id="5"/>
          <p:cNvGrpSpPr/>
          <p:nvPr/>
        </p:nvGrpSpPr>
        <p:grpSpPr>
          <a:xfrm rot="0">
            <a:off x="11065793" y="2045776"/>
            <a:ext cx="3874571" cy="4924775"/>
            <a:chOff x="0" y="0"/>
            <a:chExt cx="5166094" cy="6566366"/>
          </a:xfrm>
        </p:grpSpPr>
        <p:sp>
          <p:nvSpPr>
            <p:cNvPr name="Freeform 6" id="6"/>
            <p:cNvSpPr/>
            <p:nvPr/>
          </p:nvSpPr>
          <p:spPr>
            <a:xfrm flipH="false" flipV="false" rot="0">
              <a:off x="0" y="0"/>
              <a:ext cx="5166094" cy="6566366"/>
            </a:xfrm>
            <a:custGeom>
              <a:avLst/>
              <a:gdLst/>
              <a:ahLst/>
              <a:cxnLst/>
              <a:rect r="r" b="b" t="t" l="l"/>
              <a:pathLst>
                <a:path h="6566366" w="5166094">
                  <a:moveTo>
                    <a:pt x="0" y="0"/>
                  </a:moveTo>
                  <a:lnTo>
                    <a:pt x="5166094" y="0"/>
                  </a:lnTo>
                  <a:lnTo>
                    <a:pt x="5166094" y="6566366"/>
                  </a:lnTo>
                  <a:lnTo>
                    <a:pt x="0" y="6566366"/>
                  </a:lnTo>
                  <a:close/>
                </a:path>
              </a:pathLst>
            </a:custGeom>
            <a:solidFill>
              <a:srgbClr val="000000">
                <a:alpha val="0"/>
              </a:srgbClr>
            </a:solidFill>
          </p:spPr>
        </p:sp>
        <p:sp>
          <p:nvSpPr>
            <p:cNvPr name="TextBox 7" id="7"/>
            <p:cNvSpPr txBox="true"/>
            <p:nvPr/>
          </p:nvSpPr>
          <p:spPr>
            <a:xfrm>
              <a:off x="0" y="0"/>
              <a:ext cx="5166094" cy="6566366"/>
            </a:xfrm>
            <a:prstGeom prst="rect">
              <a:avLst/>
            </a:prstGeom>
          </p:spPr>
          <p:txBody>
            <a:bodyPr anchor="ctr" rtlCol="false" tIns="0" lIns="0" bIns="0" rIns="0"/>
            <a:lstStyle/>
            <a:p>
              <a:pPr algn="ctr">
                <a:lnSpc>
                  <a:spcPts val="8640"/>
                </a:lnSpc>
              </a:pPr>
              <a:r>
                <a:rPr lang="en-US" sz="7200">
                  <a:solidFill>
                    <a:srgbClr val="434343"/>
                  </a:solidFill>
                  <a:latin typeface="Staatliches"/>
                  <a:ea typeface="Staatliches"/>
                  <a:cs typeface="Staatliches"/>
                  <a:sym typeface="Staatliches"/>
                </a:rPr>
                <a:t>Current Account</a:t>
              </a:r>
            </a:p>
          </p:txBody>
        </p:sp>
      </p:grpSp>
      <p:sp>
        <p:nvSpPr>
          <p:cNvPr name="TextBox 8" id="8"/>
          <p:cNvSpPr txBox="true"/>
          <p:nvPr/>
        </p:nvSpPr>
        <p:spPr>
          <a:xfrm rot="0">
            <a:off x="1625773" y="4297023"/>
            <a:ext cx="7876236" cy="2221028"/>
          </a:xfrm>
          <a:prstGeom prst="rect">
            <a:avLst/>
          </a:prstGeom>
        </p:spPr>
        <p:txBody>
          <a:bodyPr anchor="t" rtlCol="false" tIns="0" lIns="0" bIns="0" rIns="0">
            <a:spAutoFit/>
          </a:bodyPr>
          <a:lstStyle/>
          <a:p>
            <a:pPr algn="l">
              <a:lnSpc>
                <a:spcPts val="3360"/>
              </a:lnSpc>
            </a:pPr>
            <a:r>
              <a:rPr lang="en-US" sz="2800">
                <a:solidFill>
                  <a:srgbClr val="666666"/>
                </a:solidFill>
                <a:latin typeface="Arial"/>
                <a:ea typeface="Arial"/>
                <a:cs typeface="Arial"/>
                <a:sym typeface="Arial"/>
              </a:rPr>
              <a:t>Current Account Balance: -5.7</a:t>
            </a:r>
          </a:p>
          <a:p>
            <a:pPr algn="l">
              <a:lnSpc>
                <a:spcPts val="3360"/>
              </a:lnSpc>
            </a:pPr>
            <a:r>
              <a:rPr lang="en-US" sz="2800">
                <a:solidFill>
                  <a:srgbClr val="666666"/>
                </a:solidFill>
                <a:latin typeface="Arial"/>
                <a:ea typeface="Arial"/>
                <a:cs typeface="Arial"/>
                <a:sym typeface="Arial"/>
              </a:rPr>
              <a:t>The negative current account means imports exceed exports, putting pressure on foreign currency and contributing to inflation. It is linked to government spending and debt levels.</a:t>
            </a:r>
          </a:p>
        </p:txBody>
      </p:sp>
      <p:sp>
        <p:nvSpPr>
          <p:cNvPr name="Freeform 9" id="9"/>
          <p:cNvSpPr/>
          <p:nvPr/>
        </p:nvSpPr>
        <p:spPr>
          <a:xfrm flipH="false" flipV="false" rot="0">
            <a:off x="152094" y="89441"/>
            <a:ext cx="766500" cy="737250"/>
          </a:xfrm>
          <a:custGeom>
            <a:avLst/>
            <a:gdLst/>
            <a:ahLst/>
            <a:cxnLst/>
            <a:rect r="r" b="b" t="t" l="l"/>
            <a:pathLst>
              <a:path h="737250" w="766500">
                <a:moveTo>
                  <a:pt x="0" y="0"/>
                </a:moveTo>
                <a:lnTo>
                  <a:pt x="766500" y="0"/>
                </a:lnTo>
                <a:lnTo>
                  <a:pt x="766500" y="737250"/>
                </a:lnTo>
                <a:lnTo>
                  <a:pt x="0" y="7372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61479" y="9679582"/>
            <a:ext cx="737200" cy="422051"/>
          </a:xfrm>
          <a:custGeom>
            <a:avLst/>
            <a:gdLst/>
            <a:ahLst/>
            <a:cxnLst/>
            <a:rect r="r" b="b" t="t" l="l"/>
            <a:pathLst>
              <a:path h="422051" w="737200">
                <a:moveTo>
                  <a:pt x="0" y="0"/>
                </a:moveTo>
                <a:lnTo>
                  <a:pt x="737201" y="0"/>
                </a:lnTo>
                <a:lnTo>
                  <a:pt x="737201" y="422051"/>
                </a:lnTo>
                <a:lnTo>
                  <a:pt x="0" y="4220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7461306" y="23466"/>
            <a:ext cx="784000" cy="737100"/>
          </a:xfrm>
          <a:custGeom>
            <a:avLst/>
            <a:gdLst/>
            <a:ahLst/>
            <a:cxnLst/>
            <a:rect r="r" b="b" t="t" l="l"/>
            <a:pathLst>
              <a:path h="737100" w="784000">
                <a:moveTo>
                  <a:pt x="0" y="0"/>
                </a:moveTo>
                <a:lnTo>
                  <a:pt x="784001" y="0"/>
                </a:lnTo>
                <a:lnTo>
                  <a:pt x="784001" y="737100"/>
                </a:lnTo>
                <a:lnTo>
                  <a:pt x="0" y="7371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7299468" y="9455634"/>
            <a:ext cx="826000" cy="737200"/>
          </a:xfrm>
          <a:custGeom>
            <a:avLst/>
            <a:gdLst/>
            <a:ahLst/>
            <a:cxnLst/>
            <a:rect r="r" b="b" t="t" l="l"/>
            <a:pathLst>
              <a:path h="737200" w="826000">
                <a:moveTo>
                  <a:pt x="0" y="0"/>
                </a:moveTo>
                <a:lnTo>
                  <a:pt x="826001" y="0"/>
                </a:lnTo>
                <a:lnTo>
                  <a:pt x="826001" y="737200"/>
                </a:lnTo>
                <a:lnTo>
                  <a:pt x="0" y="737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2929510" y="2118400"/>
            <a:ext cx="12429000" cy="5437200"/>
            <a:chOff x="0" y="0"/>
            <a:chExt cx="16572000" cy="7249600"/>
          </a:xfrm>
        </p:grpSpPr>
        <p:sp>
          <p:nvSpPr>
            <p:cNvPr name="Freeform 3" id="3"/>
            <p:cNvSpPr/>
            <p:nvPr/>
          </p:nvSpPr>
          <p:spPr>
            <a:xfrm flipH="false" flipV="false" rot="0">
              <a:off x="0" y="0"/>
              <a:ext cx="16571976" cy="7249541"/>
            </a:xfrm>
            <a:custGeom>
              <a:avLst/>
              <a:gdLst/>
              <a:ahLst/>
              <a:cxnLst/>
              <a:rect r="r" b="b" t="t" l="l"/>
              <a:pathLst>
                <a:path h="7249541" w="16571976">
                  <a:moveTo>
                    <a:pt x="0" y="312674"/>
                  </a:moveTo>
                  <a:cubicBezTo>
                    <a:pt x="0" y="139954"/>
                    <a:pt x="139954" y="0"/>
                    <a:pt x="312674" y="0"/>
                  </a:cubicBezTo>
                  <a:lnTo>
                    <a:pt x="16259302" y="0"/>
                  </a:lnTo>
                  <a:cubicBezTo>
                    <a:pt x="16432022" y="0"/>
                    <a:pt x="16571976" y="139954"/>
                    <a:pt x="16571976" y="312674"/>
                  </a:cubicBezTo>
                  <a:lnTo>
                    <a:pt x="16571976" y="6936867"/>
                  </a:lnTo>
                  <a:cubicBezTo>
                    <a:pt x="16571976" y="7109587"/>
                    <a:pt x="16432022" y="7249541"/>
                    <a:pt x="16259302" y="7249541"/>
                  </a:cubicBezTo>
                  <a:lnTo>
                    <a:pt x="312674" y="7249541"/>
                  </a:lnTo>
                  <a:cubicBezTo>
                    <a:pt x="139954" y="7249541"/>
                    <a:pt x="0" y="7109587"/>
                    <a:pt x="0" y="6936867"/>
                  </a:cubicBezTo>
                  <a:close/>
                </a:path>
              </a:pathLst>
            </a:custGeom>
            <a:solidFill>
              <a:srgbClr val="FFF2CC"/>
            </a:solidFill>
            <a:ln w="12700">
              <a:solidFill>
                <a:srgbClr val="000000"/>
              </a:solidFill>
            </a:ln>
          </p:spPr>
        </p:sp>
      </p:grpSp>
      <p:grpSp>
        <p:nvGrpSpPr>
          <p:cNvPr name="Group 4" id="4"/>
          <p:cNvGrpSpPr/>
          <p:nvPr/>
        </p:nvGrpSpPr>
        <p:grpSpPr>
          <a:xfrm rot="0">
            <a:off x="3104416" y="1959506"/>
            <a:ext cx="12443288" cy="5451488"/>
            <a:chOff x="0" y="0"/>
            <a:chExt cx="16591050" cy="7268650"/>
          </a:xfrm>
        </p:grpSpPr>
        <p:sp>
          <p:nvSpPr>
            <p:cNvPr name="Freeform 5" id="5"/>
            <p:cNvSpPr/>
            <p:nvPr/>
          </p:nvSpPr>
          <p:spPr>
            <a:xfrm flipH="false" flipV="false" rot="0">
              <a:off x="0" y="0"/>
              <a:ext cx="16591153" cy="7268591"/>
            </a:xfrm>
            <a:custGeom>
              <a:avLst/>
              <a:gdLst/>
              <a:ahLst/>
              <a:cxnLst/>
              <a:rect r="r" b="b" t="t" l="l"/>
              <a:pathLst>
                <a:path h="7268591" w="16591153">
                  <a:moveTo>
                    <a:pt x="0" y="322199"/>
                  </a:moveTo>
                  <a:cubicBezTo>
                    <a:pt x="0" y="144272"/>
                    <a:pt x="144526" y="0"/>
                    <a:pt x="322707" y="0"/>
                  </a:cubicBezTo>
                  <a:lnTo>
                    <a:pt x="16268446" y="0"/>
                  </a:lnTo>
                  <a:lnTo>
                    <a:pt x="16268446" y="9525"/>
                  </a:lnTo>
                  <a:lnTo>
                    <a:pt x="16268446" y="0"/>
                  </a:lnTo>
                  <a:cubicBezTo>
                    <a:pt x="16446627" y="0"/>
                    <a:pt x="16591153" y="144272"/>
                    <a:pt x="16591153" y="322199"/>
                  </a:cubicBezTo>
                  <a:lnTo>
                    <a:pt x="16581628" y="322199"/>
                  </a:lnTo>
                  <a:lnTo>
                    <a:pt x="16591153" y="322199"/>
                  </a:lnTo>
                  <a:lnTo>
                    <a:pt x="16591153" y="6946392"/>
                  </a:lnTo>
                  <a:lnTo>
                    <a:pt x="16581628" y="6946392"/>
                  </a:lnTo>
                  <a:lnTo>
                    <a:pt x="16591153" y="6946392"/>
                  </a:lnTo>
                  <a:cubicBezTo>
                    <a:pt x="16591153" y="7124319"/>
                    <a:pt x="16446627" y="7268591"/>
                    <a:pt x="16268446" y="7268591"/>
                  </a:cubicBezTo>
                  <a:lnTo>
                    <a:pt x="16268446" y="7259066"/>
                  </a:lnTo>
                  <a:lnTo>
                    <a:pt x="16268446" y="7268591"/>
                  </a:lnTo>
                  <a:lnTo>
                    <a:pt x="322707" y="7268591"/>
                  </a:lnTo>
                  <a:lnTo>
                    <a:pt x="322707" y="7259066"/>
                  </a:lnTo>
                  <a:lnTo>
                    <a:pt x="322707" y="7268591"/>
                  </a:lnTo>
                  <a:cubicBezTo>
                    <a:pt x="144526" y="7268591"/>
                    <a:pt x="0" y="7124446"/>
                    <a:pt x="0" y="6946392"/>
                  </a:cubicBezTo>
                  <a:lnTo>
                    <a:pt x="0" y="322199"/>
                  </a:lnTo>
                  <a:lnTo>
                    <a:pt x="9525" y="322199"/>
                  </a:lnTo>
                  <a:lnTo>
                    <a:pt x="0" y="322199"/>
                  </a:lnTo>
                  <a:moveTo>
                    <a:pt x="19050" y="322199"/>
                  </a:moveTo>
                  <a:lnTo>
                    <a:pt x="19050" y="6946392"/>
                  </a:lnTo>
                  <a:lnTo>
                    <a:pt x="9525" y="6946392"/>
                  </a:lnTo>
                  <a:lnTo>
                    <a:pt x="19050" y="6946392"/>
                  </a:lnTo>
                  <a:cubicBezTo>
                    <a:pt x="19050" y="7113778"/>
                    <a:pt x="154940" y="7249541"/>
                    <a:pt x="322707" y="7249541"/>
                  </a:cubicBezTo>
                  <a:lnTo>
                    <a:pt x="16268446" y="7249541"/>
                  </a:lnTo>
                  <a:cubicBezTo>
                    <a:pt x="16436085" y="7249541"/>
                    <a:pt x="16572103" y="7113778"/>
                    <a:pt x="16572103" y="6946392"/>
                  </a:cubicBezTo>
                  <a:lnTo>
                    <a:pt x="16572103" y="322199"/>
                  </a:lnTo>
                  <a:cubicBezTo>
                    <a:pt x="16572103" y="154813"/>
                    <a:pt x="16436212" y="19050"/>
                    <a:pt x="16268446" y="19050"/>
                  </a:cubicBezTo>
                  <a:lnTo>
                    <a:pt x="322707" y="19050"/>
                  </a:lnTo>
                  <a:lnTo>
                    <a:pt x="322707" y="9525"/>
                  </a:lnTo>
                  <a:lnTo>
                    <a:pt x="322707" y="19050"/>
                  </a:lnTo>
                  <a:cubicBezTo>
                    <a:pt x="154940" y="19050"/>
                    <a:pt x="19050" y="154813"/>
                    <a:pt x="19050" y="322199"/>
                  </a:cubicBezTo>
                  <a:close/>
                </a:path>
              </a:pathLst>
            </a:custGeom>
            <a:solidFill>
              <a:srgbClr val="434343"/>
            </a:solidFill>
            <a:ln w="12700">
              <a:solidFill>
                <a:srgbClr val="000000"/>
              </a:solidFill>
            </a:ln>
          </p:spPr>
        </p:sp>
      </p:grpSp>
      <p:grpSp>
        <p:nvGrpSpPr>
          <p:cNvPr name="Group 6" id="6"/>
          <p:cNvGrpSpPr/>
          <p:nvPr/>
        </p:nvGrpSpPr>
        <p:grpSpPr>
          <a:xfrm rot="0">
            <a:off x="-2654" y="8094746"/>
            <a:ext cx="62892" cy="5764"/>
            <a:chOff x="0" y="0"/>
            <a:chExt cx="83856" cy="7686"/>
          </a:xfrm>
        </p:grpSpPr>
        <p:sp>
          <p:nvSpPr>
            <p:cNvPr name="Freeform 7" id="7"/>
            <p:cNvSpPr/>
            <p:nvPr/>
          </p:nvSpPr>
          <p:spPr>
            <a:xfrm flipH="false" flipV="false" rot="0">
              <a:off x="3810" y="127"/>
              <a:ext cx="76200" cy="7620"/>
            </a:xfrm>
            <a:custGeom>
              <a:avLst/>
              <a:gdLst/>
              <a:ahLst/>
              <a:cxnLst/>
              <a:rect r="r" b="b" t="t" l="l"/>
              <a:pathLst>
                <a:path h="7620" w="76200">
                  <a:moveTo>
                    <a:pt x="0" y="0"/>
                  </a:moveTo>
                  <a:lnTo>
                    <a:pt x="76200" y="0"/>
                  </a:lnTo>
                  <a:lnTo>
                    <a:pt x="76200" y="7620"/>
                  </a:lnTo>
                  <a:lnTo>
                    <a:pt x="0" y="7620"/>
                  </a:lnTo>
                  <a:close/>
                </a:path>
              </a:pathLst>
            </a:custGeom>
            <a:solidFill>
              <a:srgbClr val="1F1F1F"/>
            </a:solidFill>
            <a:ln w="12700">
              <a:solidFill>
                <a:srgbClr val="000000"/>
              </a:solidFill>
            </a:ln>
          </p:spPr>
        </p:sp>
      </p:grpSp>
      <p:grpSp>
        <p:nvGrpSpPr>
          <p:cNvPr name="Group 8" id="8"/>
          <p:cNvGrpSpPr/>
          <p:nvPr/>
        </p:nvGrpSpPr>
        <p:grpSpPr>
          <a:xfrm rot="0">
            <a:off x="4474790" y="2247255"/>
            <a:ext cx="9338400" cy="1814122"/>
            <a:chOff x="0" y="0"/>
            <a:chExt cx="12451200" cy="2418830"/>
          </a:xfrm>
        </p:grpSpPr>
        <p:sp>
          <p:nvSpPr>
            <p:cNvPr name="Freeform 9" id="9"/>
            <p:cNvSpPr/>
            <p:nvPr/>
          </p:nvSpPr>
          <p:spPr>
            <a:xfrm flipH="false" flipV="false" rot="0">
              <a:off x="0" y="0"/>
              <a:ext cx="12451200" cy="2418830"/>
            </a:xfrm>
            <a:custGeom>
              <a:avLst/>
              <a:gdLst/>
              <a:ahLst/>
              <a:cxnLst/>
              <a:rect r="r" b="b" t="t" l="l"/>
              <a:pathLst>
                <a:path h="2418830" w="12451200">
                  <a:moveTo>
                    <a:pt x="0" y="0"/>
                  </a:moveTo>
                  <a:lnTo>
                    <a:pt x="12451200" y="0"/>
                  </a:lnTo>
                  <a:lnTo>
                    <a:pt x="12451200" y="2418830"/>
                  </a:lnTo>
                  <a:lnTo>
                    <a:pt x="0" y="2418830"/>
                  </a:lnTo>
                  <a:close/>
                </a:path>
              </a:pathLst>
            </a:custGeom>
            <a:solidFill>
              <a:srgbClr val="000000">
                <a:alpha val="0"/>
              </a:srgbClr>
            </a:solidFill>
          </p:spPr>
        </p:sp>
        <p:sp>
          <p:nvSpPr>
            <p:cNvPr name="TextBox 10" id="10"/>
            <p:cNvSpPr txBox="true"/>
            <p:nvPr/>
          </p:nvSpPr>
          <p:spPr>
            <a:xfrm>
              <a:off x="0" y="0"/>
              <a:ext cx="12451200" cy="2418830"/>
            </a:xfrm>
            <a:prstGeom prst="rect">
              <a:avLst/>
            </a:prstGeom>
          </p:spPr>
          <p:txBody>
            <a:bodyPr anchor="b" rtlCol="false" tIns="0" lIns="0" bIns="0" rIns="0"/>
            <a:lstStyle/>
            <a:p>
              <a:pPr algn="ctr">
                <a:lnSpc>
                  <a:spcPts val="5759"/>
                </a:lnSpc>
              </a:pPr>
              <a:r>
                <a:rPr lang="en-US" sz="4800">
                  <a:solidFill>
                    <a:srgbClr val="434343"/>
                  </a:solidFill>
                  <a:latin typeface="Staatliches"/>
                  <a:ea typeface="Staatliches"/>
                  <a:cs typeface="Staatliches"/>
                  <a:sym typeface="Staatliches"/>
                </a:rPr>
                <a:t>Egypt in Africa – Key Economic Indicators</a:t>
              </a:r>
            </a:p>
          </p:txBody>
        </p:sp>
      </p:grpSp>
      <p:sp>
        <p:nvSpPr>
          <p:cNvPr name="TextBox 11" id="11"/>
          <p:cNvSpPr txBox="true"/>
          <p:nvPr/>
        </p:nvSpPr>
        <p:spPr>
          <a:xfrm rot="0">
            <a:off x="5216775" y="3946953"/>
            <a:ext cx="7853550" cy="3416306"/>
          </a:xfrm>
          <a:prstGeom prst="rect">
            <a:avLst/>
          </a:prstGeom>
        </p:spPr>
        <p:txBody>
          <a:bodyPr anchor="t" rtlCol="false" tIns="0" lIns="0" bIns="0" rIns="0">
            <a:spAutoFit/>
          </a:bodyPr>
          <a:lstStyle/>
          <a:p>
            <a:pPr algn="ctr">
              <a:lnSpc>
                <a:spcPts val="3360"/>
              </a:lnSpc>
            </a:pPr>
            <a:r>
              <a:rPr lang="en-US" sz="2800">
                <a:solidFill>
                  <a:srgbClr val="434343"/>
                </a:solidFill>
                <a:latin typeface="Arimo"/>
                <a:ea typeface="Arimo"/>
                <a:cs typeface="Arimo"/>
                <a:sym typeface="Arimo"/>
              </a:rPr>
              <a:t>Egypt is the second largest economy in Africa after South Africa, showing its significant size compared to other African countries.</a:t>
            </a:r>
          </a:p>
          <a:p>
            <a:pPr algn="ctr">
              <a:lnSpc>
                <a:spcPts val="3360"/>
              </a:lnSpc>
            </a:pPr>
            <a:r>
              <a:rPr lang="en-US" sz="2800">
                <a:solidFill>
                  <a:srgbClr val="434343"/>
                </a:solidFill>
                <a:latin typeface="Arimo"/>
                <a:ea typeface="Arimo"/>
                <a:cs typeface="Arimo"/>
                <a:sym typeface="Arimo"/>
              </a:rPr>
              <a:t>Egypt shows the highest GDP growth among these African countries, indicating rapid economic expansion compared to others, including South Africa.</a:t>
            </a:r>
          </a:p>
          <a:p>
            <a:pPr algn="ctr">
              <a:lnSpc>
                <a:spcPts val="3360"/>
              </a:lnSpc>
            </a:pPr>
          </a:p>
        </p:txBody>
      </p:sp>
      <p:sp>
        <p:nvSpPr>
          <p:cNvPr name="Freeform 12" id="12"/>
          <p:cNvSpPr/>
          <p:nvPr/>
        </p:nvSpPr>
        <p:spPr>
          <a:xfrm flipH="false" flipV="false" rot="0">
            <a:off x="17299468" y="9455634"/>
            <a:ext cx="826000" cy="737200"/>
          </a:xfrm>
          <a:custGeom>
            <a:avLst/>
            <a:gdLst/>
            <a:ahLst/>
            <a:cxnLst/>
            <a:rect r="r" b="b" t="t" l="l"/>
            <a:pathLst>
              <a:path h="737200" w="826000">
                <a:moveTo>
                  <a:pt x="0" y="0"/>
                </a:moveTo>
                <a:lnTo>
                  <a:pt x="826001" y="0"/>
                </a:lnTo>
                <a:lnTo>
                  <a:pt x="826001" y="737200"/>
                </a:lnTo>
                <a:lnTo>
                  <a:pt x="0" y="737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52094" y="89441"/>
            <a:ext cx="766500" cy="737250"/>
          </a:xfrm>
          <a:custGeom>
            <a:avLst/>
            <a:gdLst/>
            <a:ahLst/>
            <a:cxnLst/>
            <a:rect r="r" b="b" t="t" l="l"/>
            <a:pathLst>
              <a:path h="737250" w="766500">
                <a:moveTo>
                  <a:pt x="0" y="0"/>
                </a:moveTo>
                <a:lnTo>
                  <a:pt x="766500" y="0"/>
                </a:lnTo>
                <a:lnTo>
                  <a:pt x="766500" y="737250"/>
                </a:lnTo>
                <a:lnTo>
                  <a:pt x="0" y="7372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61479" y="9679582"/>
            <a:ext cx="737200" cy="422051"/>
          </a:xfrm>
          <a:custGeom>
            <a:avLst/>
            <a:gdLst/>
            <a:ahLst/>
            <a:cxnLst/>
            <a:rect r="r" b="b" t="t" l="l"/>
            <a:pathLst>
              <a:path h="422051" w="737200">
                <a:moveTo>
                  <a:pt x="0" y="0"/>
                </a:moveTo>
                <a:lnTo>
                  <a:pt x="737201" y="0"/>
                </a:lnTo>
                <a:lnTo>
                  <a:pt x="737201" y="422051"/>
                </a:lnTo>
                <a:lnTo>
                  <a:pt x="0" y="4220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461306" y="23466"/>
            <a:ext cx="784000" cy="737100"/>
          </a:xfrm>
          <a:custGeom>
            <a:avLst/>
            <a:gdLst/>
            <a:ahLst/>
            <a:cxnLst/>
            <a:rect r="r" b="b" t="t" l="l"/>
            <a:pathLst>
              <a:path h="737100" w="784000">
                <a:moveTo>
                  <a:pt x="0" y="0"/>
                </a:moveTo>
                <a:lnTo>
                  <a:pt x="784001" y="0"/>
                </a:lnTo>
                <a:lnTo>
                  <a:pt x="784001" y="737100"/>
                </a:lnTo>
                <a:lnTo>
                  <a:pt x="0" y="7371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859866" y="2155805"/>
            <a:ext cx="8937608" cy="6165180"/>
          </a:xfrm>
          <a:custGeom>
            <a:avLst/>
            <a:gdLst/>
            <a:ahLst/>
            <a:cxnLst/>
            <a:rect r="r" b="b" t="t" l="l"/>
            <a:pathLst>
              <a:path h="6165180" w="8937608">
                <a:moveTo>
                  <a:pt x="0" y="0"/>
                </a:moveTo>
                <a:lnTo>
                  <a:pt x="8937608" y="0"/>
                </a:lnTo>
                <a:lnTo>
                  <a:pt x="8937608" y="6165180"/>
                </a:lnTo>
                <a:lnTo>
                  <a:pt x="0" y="61651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1283649" y="2107772"/>
            <a:ext cx="5311200" cy="5684190"/>
            <a:chOff x="0" y="0"/>
            <a:chExt cx="7081600" cy="7578920"/>
          </a:xfrm>
        </p:grpSpPr>
        <p:sp>
          <p:nvSpPr>
            <p:cNvPr name="Freeform 4" id="4"/>
            <p:cNvSpPr/>
            <p:nvPr/>
          </p:nvSpPr>
          <p:spPr>
            <a:xfrm flipH="false" flipV="false" rot="0">
              <a:off x="0" y="0"/>
              <a:ext cx="7081600" cy="7578920"/>
            </a:xfrm>
            <a:custGeom>
              <a:avLst/>
              <a:gdLst/>
              <a:ahLst/>
              <a:cxnLst/>
              <a:rect r="r" b="b" t="t" l="l"/>
              <a:pathLst>
                <a:path h="7578920" w="7081600">
                  <a:moveTo>
                    <a:pt x="0" y="0"/>
                  </a:moveTo>
                  <a:lnTo>
                    <a:pt x="7081600" y="0"/>
                  </a:lnTo>
                  <a:lnTo>
                    <a:pt x="7081600" y="7578920"/>
                  </a:lnTo>
                  <a:lnTo>
                    <a:pt x="0" y="7578920"/>
                  </a:lnTo>
                  <a:close/>
                </a:path>
              </a:pathLst>
            </a:custGeom>
            <a:solidFill>
              <a:srgbClr val="000000">
                <a:alpha val="0"/>
              </a:srgbClr>
            </a:solidFill>
          </p:spPr>
        </p:sp>
        <p:sp>
          <p:nvSpPr>
            <p:cNvPr name="TextBox 5" id="5"/>
            <p:cNvSpPr txBox="true"/>
            <p:nvPr/>
          </p:nvSpPr>
          <p:spPr>
            <a:xfrm>
              <a:off x="0" y="0"/>
              <a:ext cx="7081600" cy="7578920"/>
            </a:xfrm>
            <a:prstGeom prst="rect">
              <a:avLst/>
            </a:prstGeom>
          </p:spPr>
          <p:txBody>
            <a:bodyPr anchor="ctr" rtlCol="false" tIns="0" lIns="0" bIns="0" rIns="0"/>
            <a:lstStyle/>
            <a:p>
              <a:pPr algn="l">
                <a:lnSpc>
                  <a:spcPts val="8640"/>
                </a:lnSpc>
              </a:pPr>
              <a:r>
                <a:rPr lang="en-US" sz="7200">
                  <a:solidFill>
                    <a:srgbClr val="434343"/>
                  </a:solidFill>
                  <a:latin typeface="Staatliches"/>
                  <a:ea typeface="Staatliches"/>
                  <a:cs typeface="Staatliches"/>
                  <a:sym typeface="Staatliches"/>
                </a:rPr>
                <a:t>Egypt in Africa – Key Economic Indicators</a:t>
              </a:r>
            </a:p>
          </p:txBody>
        </p:sp>
      </p:grpSp>
      <p:sp>
        <p:nvSpPr>
          <p:cNvPr name="TextBox 6" id="6"/>
          <p:cNvSpPr txBox="true"/>
          <p:nvPr/>
        </p:nvSpPr>
        <p:spPr>
          <a:xfrm rot="0">
            <a:off x="1191819" y="2837120"/>
            <a:ext cx="8341186" cy="3513976"/>
          </a:xfrm>
          <a:prstGeom prst="rect">
            <a:avLst/>
          </a:prstGeom>
        </p:spPr>
        <p:txBody>
          <a:bodyPr anchor="t" rtlCol="false" tIns="0" lIns="0" bIns="0" rIns="0">
            <a:spAutoFit/>
          </a:bodyPr>
          <a:lstStyle/>
          <a:p>
            <a:pPr algn="l">
              <a:lnSpc>
                <a:spcPts val="3360"/>
              </a:lnSpc>
            </a:pPr>
            <a:r>
              <a:rPr lang="en-US" sz="2800">
                <a:solidFill>
                  <a:srgbClr val="666666"/>
                </a:solidFill>
                <a:latin typeface="Arial"/>
                <a:ea typeface="Arial"/>
                <a:cs typeface="Arial"/>
                <a:sym typeface="Arial"/>
              </a:rPr>
              <a:t>Egypt ranks third in interest rates, reflecting tight monetary policy to control inflation and stabilize the currency</a:t>
            </a:r>
            <a:r>
              <a:rPr lang="en-US" sz="2800">
                <a:solidFill>
                  <a:srgbClr val="000000"/>
                </a:solidFill>
                <a:latin typeface="Arial"/>
                <a:ea typeface="Arial"/>
                <a:cs typeface="Arial"/>
                <a:sym typeface="Arial"/>
              </a:rPr>
              <a:t>.</a:t>
            </a:r>
          </a:p>
          <a:p>
            <a:pPr algn="l">
              <a:lnSpc>
                <a:spcPts val="3360"/>
              </a:lnSpc>
            </a:pPr>
          </a:p>
          <a:p>
            <a:pPr algn="l">
              <a:lnSpc>
                <a:spcPts val="3360"/>
              </a:lnSpc>
            </a:pPr>
            <a:r>
              <a:rPr lang="en-US" sz="2800">
                <a:solidFill>
                  <a:srgbClr val="666666"/>
                </a:solidFill>
                <a:latin typeface="Arial"/>
                <a:ea typeface="Arial"/>
                <a:cs typeface="Arial"/>
                <a:sym typeface="Arial"/>
              </a:rPr>
              <a:t>Egypt has the second highest inflation in Africa. High inflation impacts purchasing power despite strong GDP growth.</a:t>
            </a:r>
          </a:p>
          <a:p>
            <a:pPr algn="l">
              <a:lnSpc>
                <a:spcPts val="3360"/>
              </a:lnSpc>
            </a:pPr>
          </a:p>
        </p:txBody>
      </p:sp>
      <p:sp>
        <p:nvSpPr>
          <p:cNvPr name="Freeform 7" id="7"/>
          <p:cNvSpPr/>
          <p:nvPr/>
        </p:nvSpPr>
        <p:spPr>
          <a:xfrm flipH="false" flipV="false" rot="0">
            <a:off x="17461306" y="23466"/>
            <a:ext cx="784000" cy="737100"/>
          </a:xfrm>
          <a:custGeom>
            <a:avLst/>
            <a:gdLst/>
            <a:ahLst/>
            <a:cxnLst/>
            <a:rect r="r" b="b" t="t" l="l"/>
            <a:pathLst>
              <a:path h="737100" w="784000">
                <a:moveTo>
                  <a:pt x="0" y="0"/>
                </a:moveTo>
                <a:lnTo>
                  <a:pt x="784001" y="0"/>
                </a:lnTo>
                <a:lnTo>
                  <a:pt x="784001" y="737100"/>
                </a:lnTo>
                <a:lnTo>
                  <a:pt x="0" y="7371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1479" y="9679582"/>
            <a:ext cx="737200" cy="422051"/>
          </a:xfrm>
          <a:custGeom>
            <a:avLst/>
            <a:gdLst/>
            <a:ahLst/>
            <a:cxnLst/>
            <a:rect r="r" b="b" t="t" l="l"/>
            <a:pathLst>
              <a:path h="422051" w="737200">
                <a:moveTo>
                  <a:pt x="0" y="0"/>
                </a:moveTo>
                <a:lnTo>
                  <a:pt x="737201" y="0"/>
                </a:lnTo>
                <a:lnTo>
                  <a:pt x="737201" y="422051"/>
                </a:lnTo>
                <a:lnTo>
                  <a:pt x="0" y="4220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2094" y="89441"/>
            <a:ext cx="766500" cy="737250"/>
          </a:xfrm>
          <a:custGeom>
            <a:avLst/>
            <a:gdLst/>
            <a:ahLst/>
            <a:cxnLst/>
            <a:rect r="r" b="b" t="t" l="l"/>
            <a:pathLst>
              <a:path h="737250" w="766500">
                <a:moveTo>
                  <a:pt x="0" y="0"/>
                </a:moveTo>
                <a:lnTo>
                  <a:pt x="766500" y="0"/>
                </a:lnTo>
                <a:lnTo>
                  <a:pt x="766500" y="737250"/>
                </a:lnTo>
                <a:lnTo>
                  <a:pt x="0" y="7372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7299468" y="9455634"/>
            <a:ext cx="826000" cy="737200"/>
          </a:xfrm>
          <a:custGeom>
            <a:avLst/>
            <a:gdLst/>
            <a:ahLst/>
            <a:cxnLst/>
            <a:rect r="r" b="b" t="t" l="l"/>
            <a:pathLst>
              <a:path h="737200" w="826000">
                <a:moveTo>
                  <a:pt x="0" y="0"/>
                </a:moveTo>
                <a:lnTo>
                  <a:pt x="826001" y="0"/>
                </a:lnTo>
                <a:lnTo>
                  <a:pt x="826001" y="737200"/>
                </a:lnTo>
                <a:lnTo>
                  <a:pt x="0" y="737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9" t="-158" r="-79"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300" y="0"/>
            <a:ext cx="18030825" cy="10287000"/>
            <a:chOff x="0" y="0"/>
            <a:chExt cx="24041100" cy="13716000"/>
          </a:xfrm>
        </p:grpSpPr>
        <p:sp>
          <p:nvSpPr>
            <p:cNvPr name="Freeform 3" id="3">
              <a:hlinkClick r:id="rId3" tooltip="https://app.powerbi.com/groups/me/reports/d0d4d7f8-0ba9-4fde-b574-1a67e6cef83e/?pbi_source=PowerPoint"/>
            </p:cNvPr>
            <p:cNvSpPr/>
            <p:nvPr/>
          </p:nvSpPr>
          <p:spPr>
            <a:xfrm flipH="false" flipV="false" rot="0">
              <a:off x="0" y="0"/>
              <a:ext cx="24041100" cy="13716000"/>
            </a:xfrm>
            <a:custGeom>
              <a:avLst/>
              <a:gdLst/>
              <a:ahLst/>
              <a:cxnLst/>
              <a:rect r="r" b="b" t="t" l="l"/>
              <a:pathLst>
                <a:path h="13716000" w="24041100">
                  <a:moveTo>
                    <a:pt x="0" y="0"/>
                  </a:moveTo>
                  <a:lnTo>
                    <a:pt x="24041100" y="0"/>
                  </a:lnTo>
                  <a:lnTo>
                    <a:pt x="24041100" y="13716000"/>
                  </a:lnTo>
                  <a:lnTo>
                    <a:pt x="0" y="13716000"/>
                  </a:lnTo>
                  <a:lnTo>
                    <a:pt x="0" y="0"/>
                  </a:lnTo>
                  <a:close/>
                </a:path>
              </a:pathLst>
            </a:custGeom>
            <a:blipFill>
              <a:blip r:embed="rId4"/>
              <a:stretch>
                <a:fillRect l="-18" t="0" r="-18" b="0"/>
              </a:stretch>
            </a:blipFill>
          </p:spPr>
        </p:sp>
      </p:grpSp>
      <p:grpSp>
        <p:nvGrpSpPr>
          <p:cNvPr name="Group 4" id="4"/>
          <p:cNvGrpSpPr/>
          <p:nvPr/>
        </p:nvGrpSpPr>
        <p:grpSpPr>
          <a:xfrm rot="0">
            <a:off x="1259682" y="685800"/>
            <a:ext cx="5898356" cy="2400300"/>
            <a:chOff x="0" y="0"/>
            <a:chExt cx="7864474" cy="3200400"/>
          </a:xfrm>
        </p:grpSpPr>
        <p:sp>
          <p:nvSpPr>
            <p:cNvPr name="Freeform 5" id="5"/>
            <p:cNvSpPr/>
            <p:nvPr/>
          </p:nvSpPr>
          <p:spPr>
            <a:xfrm flipH="false" flipV="false" rot="0">
              <a:off x="0" y="0"/>
              <a:ext cx="7864474" cy="3200400"/>
            </a:xfrm>
            <a:custGeom>
              <a:avLst/>
              <a:gdLst/>
              <a:ahLst/>
              <a:cxnLst/>
              <a:rect r="r" b="b" t="t" l="l"/>
              <a:pathLst>
                <a:path h="3200400" w="7864474">
                  <a:moveTo>
                    <a:pt x="0" y="0"/>
                  </a:moveTo>
                  <a:lnTo>
                    <a:pt x="7864474" y="0"/>
                  </a:lnTo>
                  <a:lnTo>
                    <a:pt x="7864474" y="3200400"/>
                  </a:lnTo>
                  <a:lnTo>
                    <a:pt x="0" y="3200400"/>
                  </a:lnTo>
                  <a:close/>
                </a:path>
              </a:pathLst>
            </a:custGeom>
            <a:solidFill>
              <a:srgbClr val="000000">
                <a:alpha val="0"/>
              </a:srgbClr>
            </a:solidFill>
          </p:spPr>
        </p:sp>
        <p:sp>
          <p:nvSpPr>
            <p:cNvPr name="TextBox 6" id="6"/>
            <p:cNvSpPr txBox="true"/>
            <p:nvPr/>
          </p:nvSpPr>
          <p:spPr>
            <a:xfrm>
              <a:off x="0" y="57150"/>
              <a:ext cx="7864474" cy="3143250"/>
            </a:xfrm>
            <a:prstGeom prst="rect">
              <a:avLst/>
            </a:prstGeom>
          </p:spPr>
          <p:txBody>
            <a:bodyPr anchor="b" rtlCol="false" tIns="0" lIns="0" bIns="0" rIns="0"/>
            <a:lstStyle/>
            <a:p>
              <a:pPr algn="l">
                <a:lnSpc>
                  <a:spcPts val="5184"/>
                </a:lnSpc>
              </a:pPr>
              <a:r>
                <a:rPr lang="en-US" sz="4800" spc="-29">
                  <a:solidFill>
                    <a:srgbClr val="1F1F1F"/>
                  </a:solidFill>
                  <a:latin typeface="TT Rounds Condensed"/>
                  <a:ea typeface="TT Rounds Condensed"/>
                  <a:cs typeface="TT Rounds Condensed"/>
                  <a:sym typeface="TT Rounds Condensed"/>
                </a:rPr>
                <a:t>Egypt</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300" y="0"/>
            <a:ext cx="18030825" cy="10287000"/>
            <a:chOff x="0" y="0"/>
            <a:chExt cx="24041100" cy="13716000"/>
          </a:xfrm>
        </p:grpSpPr>
        <p:sp>
          <p:nvSpPr>
            <p:cNvPr name="Freeform 3" id="3">
              <a:hlinkClick r:id="rId3" tooltip="https://app.powerbi.com/groups/me/reports/d0d4d7f8-0ba9-4fde-b574-1a67e6cef83e/?pbi_source=PowerPoint"/>
            </p:cNvPr>
            <p:cNvSpPr/>
            <p:nvPr/>
          </p:nvSpPr>
          <p:spPr>
            <a:xfrm flipH="false" flipV="false" rot="0">
              <a:off x="0" y="0"/>
              <a:ext cx="24041100" cy="13716000"/>
            </a:xfrm>
            <a:custGeom>
              <a:avLst/>
              <a:gdLst/>
              <a:ahLst/>
              <a:cxnLst/>
              <a:rect r="r" b="b" t="t" l="l"/>
              <a:pathLst>
                <a:path h="13716000" w="24041100">
                  <a:moveTo>
                    <a:pt x="0" y="0"/>
                  </a:moveTo>
                  <a:lnTo>
                    <a:pt x="24041100" y="0"/>
                  </a:lnTo>
                  <a:lnTo>
                    <a:pt x="24041100" y="13716000"/>
                  </a:lnTo>
                  <a:lnTo>
                    <a:pt x="0" y="13716000"/>
                  </a:lnTo>
                  <a:lnTo>
                    <a:pt x="0" y="0"/>
                  </a:lnTo>
                  <a:close/>
                </a:path>
              </a:pathLst>
            </a:custGeom>
            <a:blipFill>
              <a:blip r:embed="rId4"/>
              <a:stretch>
                <a:fillRect l="-18" t="0" r="-18" b="0"/>
              </a:stretch>
            </a:blipFill>
          </p:spPr>
        </p:sp>
      </p:grpSp>
      <p:grpSp>
        <p:nvGrpSpPr>
          <p:cNvPr name="Group 4" id="4"/>
          <p:cNvGrpSpPr/>
          <p:nvPr/>
        </p:nvGrpSpPr>
        <p:grpSpPr>
          <a:xfrm rot="0">
            <a:off x="1259682" y="685800"/>
            <a:ext cx="5898356" cy="2400300"/>
            <a:chOff x="0" y="0"/>
            <a:chExt cx="7864474" cy="3200400"/>
          </a:xfrm>
        </p:grpSpPr>
        <p:sp>
          <p:nvSpPr>
            <p:cNvPr name="Freeform 5" id="5"/>
            <p:cNvSpPr/>
            <p:nvPr/>
          </p:nvSpPr>
          <p:spPr>
            <a:xfrm flipH="false" flipV="false" rot="0">
              <a:off x="0" y="0"/>
              <a:ext cx="7864474" cy="3200400"/>
            </a:xfrm>
            <a:custGeom>
              <a:avLst/>
              <a:gdLst/>
              <a:ahLst/>
              <a:cxnLst/>
              <a:rect r="r" b="b" t="t" l="l"/>
              <a:pathLst>
                <a:path h="3200400" w="7864474">
                  <a:moveTo>
                    <a:pt x="0" y="0"/>
                  </a:moveTo>
                  <a:lnTo>
                    <a:pt x="7864474" y="0"/>
                  </a:lnTo>
                  <a:lnTo>
                    <a:pt x="7864474" y="3200400"/>
                  </a:lnTo>
                  <a:lnTo>
                    <a:pt x="0" y="3200400"/>
                  </a:lnTo>
                  <a:close/>
                </a:path>
              </a:pathLst>
            </a:custGeom>
            <a:solidFill>
              <a:srgbClr val="000000">
                <a:alpha val="0"/>
              </a:srgbClr>
            </a:solidFill>
          </p:spPr>
        </p:sp>
        <p:sp>
          <p:nvSpPr>
            <p:cNvPr name="TextBox 6" id="6"/>
            <p:cNvSpPr txBox="true"/>
            <p:nvPr/>
          </p:nvSpPr>
          <p:spPr>
            <a:xfrm>
              <a:off x="0" y="57150"/>
              <a:ext cx="7864474" cy="3143250"/>
            </a:xfrm>
            <a:prstGeom prst="rect">
              <a:avLst/>
            </a:prstGeom>
          </p:spPr>
          <p:txBody>
            <a:bodyPr anchor="b" rtlCol="false" tIns="0" lIns="0" bIns="0" rIns="0"/>
            <a:lstStyle/>
            <a:p>
              <a:pPr algn="l">
                <a:lnSpc>
                  <a:spcPts val="5184"/>
                </a:lnSpc>
              </a:pPr>
              <a:r>
                <a:rPr lang="en-US" sz="4800" spc="-29">
                  <a:solidFill>
                    <a:srgbClr val="1F1F1F"/>
                  </a:solidFill>
                  <a:latin typeface="TT Rounds Condensed"/>
                  <a:ea typeface="TT Rounds Condensed"/>
                  <a:cs typeface="TT Rounds Condensed"/>
                  <a:sym typeface="TT Rounds Condensed"/>
                </a:rPr>
                <a:t>Egyptian Economics Over Time</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7900999" y="723900"/>
            <a:ext cx="10387001" cy="4618294"/>
          </a:xfrm>
          <a:custGeom>
            <a:avLst/>
            <a:gdLst/>
            <a:ahLst/>
            <a:cxnLst/>
            <a:rect r="r" b="b" t="t" l="l"/>
            <a:pathLst>
              <a:path h="4618294" w="10387001">
                <a:moveTo>
                  <a:pt x="0" y="0"/>
                </a:moveTo>
                <a:lnTo>
                  <a:pt x="10387001" y="0"/>
                </a:lnTo>
                <a:lnTo>
                  <a:pt x="10387001" y="4618294"/>
                </a:lnTo>
                <a:lnTo>
                  <a:pt x="0" y="4618294"/>
                </a:lnTo>
                <a:lnTo>
                  <a:pt x="0" y="0"/>
                </a:lnTo>
                <a:close/>
              </a:path>
            </a:pathLst>
          </a:custGeom>
          <a:blipFill>
            <a:blip r:embed="rId3"/>
            <a:stretch>
              <a:fillRect l="0" t="-6227" r="0" b="-6227"/>
            </a:stretch>
          </a:blipFill>
        </p:spPr>
      </p:sp>
      <p:sp>
        <p:nvSpPr>
          <p:cNvPr name="TextBox 4" id="4"/>
          <p:cNvSpPr txBox="true"/>
          <p:nvPr/>
        </p:nvSpPr>
        <p:spPr>
          <a:xfrm rot="0">
            <a:off x="0" y="0"/>
            <a:ext cx="12973203" cy="723900"/>
          </a:xfrm>
          <a:prstGeom prst="rect">
            <a:avLst/>
          </a:prstGeom>
        </p:spPr>
        <p:txBody>
          <a:bodyPr anchor="t" rtlCol="false" tIns="0" lIns="0" bIns="0" rIns="0">
            <a:spAutoFit/>
          </a:bodyPr>
          <a:lstStyle/>
          <a:p>
            <a:pPr algn="ctr">
              <a:lnSpc>
                <a:spcPts val="5759"/>
              </a:lnSpc>
              <a:spcBef>
                <a:spcPct val="0"/>
              </a:spcBef>
            </a:pPr>
            <a:r>
              <a:rPr lang="en-US" sz="4800">
                <a:solidFill>
                  <a:srgbClr val="000000"/>
                </a:solidFill>
                <a:latin typeface="Staatliches"/>
                <a:ea typeface="Staatliches"/>
                <a:cs typeface="Staatliches"/>
                <a:sym typeface="Staatliches"/>
              </a:rPr>
              <a:t>GDP&amp; Population</a:t>
            </a:r>
          </a:p>
        </p:txBody>
      </p:sp>
      <p:sp>
        <p:nvSpPr>
          <p:cNvPr name="TextBox 5" id="5"/>
          <p:cNvSpPr txBox="true"/>
          <p:nvPr/>
        </p:nvSpPr>
        <p:spPr>
          <a:xfrm rot="0">
            <a:off x="487087" y="666750"/>
            <a:ext cx="7054726" cy="4321810"/>
          </a:xfrm>
          <a:prstGeom prst="rect">
            <a:avLst/>
          </a:prstGeom>
        </p:spPr>
        <p:txBody>
          <a:bodyPr anchor="t" rtlCol="false" tIns="0" lIns="0" bIns="0" rIns="0">
            <a:spAutoFit/>
          </a:bodyPr>
          <a:lstStyle/>
          <a:p>
            <a:pPr algn="ctr">
              <a:lnSpc>
                <a:spcPts val="4340"/>
              </a:lnSpc>
            </a:pPr>
            <a:r>
              <a:rPr lang="en-US" sz="3100">
                <a:solidFill>
                  <a:srgbClr val="000000"/>
                </a:solidFill>
                <a:latin typeface="Canva Sans"/>
                <a:ea typeface="Canva Sans"/>
                <a:cs typeface="Canva Sans"/>
                <a:sym typeface="Canva Sans"/>
              </a:rPr>
              <a:t>1. Population Growth</a:t>
            </a:r>
            <a:r>
              <a:rPr lang="en-US" sz="3100">
                <a:solidFill>
                  <a:srgbClr val="000000"/>
                </a:solidFill>
                <a:latin typeface="Canva Sans"/>
                <a:ea typeface="Canva Sans"/>
                <a:cs typeface="Canva Sans"/>
                <a:sym typeface="Canva Sans"/>
              </a:rPr>
              <a:t> Rate:</a:t>
            </a:r>
          </a:p>
          <a:p>
            <a:pPr algn="ctr">
              <a:lnSpc>
                <a:spcPts val="4340"/>
              </a:lnSpc>
            </a:pPr>
            <a:r>
              <a:rPr lang="en-US" sz="3100">
                <a:solidFill>
                  <a:srgbClr val="000000"/>
                </a:solidFill>
                <a:latin typeface="Canva Sans"/>
                <a:ea typeface="Canva Sans"/>
                <a:cs typeface="Canva Sans"/>
                <a:sym typeface="Canva Sans"/>
              </a:rPr>
              <a:t>Egypt’s population grows steadily at about 1.3%–1.4% per year.</a:t>
            </a:r>
          </a:p>
          <a:p>
            <a:pPr algn="ctr">
              <a:lnSpc>
                <a:spcPts val="4340"/>
              </a:lnSpc>
            </a:pPr>
            <a:r>
              <a:rPr lang="en-US" sz="3100">
                <a:solidFill>
                  <a:srgbClr val="000000"/>
                </a:solidFill>
                <a:latin typeface="Canva Sans"/>
                <a:ea typeface="Canva Sans"/>
                <a:cs typeface="Canva Sans"/>
                <a:sym typeface="Canva Sans"/>
              </a:rPr>
              <a:t> 2. GDP Growth Rate:</a:t>
            </a:r>
          </a:p>
          <a:p>
            <a:pPr algn="ctr">
              <a:lnSpc>
                <a:spcPts val="4340"/>
              </a:lnSpc>
            </a:pPr>
            <a:r>
              <a:rPr lang="en-US" sz="3100">
                <a:solidFill>
                  <a:srgbClr val="000000"/>
                </a:solidFill>
                <a:latin typeface="Canva Sans"/>
                <a:ea typeface="Canva Sans"/>
                <a:cs typeface="Canva Sans"/>
                <a:sym typeface="Canva Sans"/>
              </a:rPr>
              <a:t>On average, Egypt’s GDP grows around 4%–5% per year, which is clearly higher than population growth.</a:t>
            </a:r>
          </a:p>
        </p:txBody>
      </p:sp>
      <p:sp>
        <p:nvSpPr>
          <p:cNvPr name="TextBox 6" id="6"/>
          <p:cNvSpPr txBox="true"/>
          <p:nvPr/>
        </p:nvSpPr>
        <p:spPr>
          <a:xfrm rot="0">
            <a:off x="0" y="5285044"/>
            <a:ext cx="18288000" cy="4471670"/>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ea typeface="Canva Sans"/>
                <a:cs typeface="Canva Sans"/>
                <a:sym typeface="Canva Sans"/>
              </a:rPr>
              <a:t>3. Years When GDP Decline</a:t>
            </a:r>
            <a:r>
              <a:rPr lang="en-US" sz="3200">
                <a:solidFill>
                  <a:srgbClr val="000000"/>
                </a:solidFill>
                <a:latin typeface="Canva Sans"/>
                <a:ea typeface="Canva Sans"/>
                <a:cs typeface="Canva Sans"/>
                <a:sym typeface="Canva Sans"/>
              </a:rPr>
              <a:t>d:</a:t>
            </a:r>
          </a:p>
          <a:p>
            <a:pPr algn="ctr">
              <a:lnSpc>
                <a:spcPts val="4480"/>
              </a:lnSpc>
            </a:pPr>
            <a:r>
              <a:rPr lang="en-US" sz="3200">
                <a:solidFill>
                  <a:srgbClr val="000000"/>
                </a:solidFill>
                <a:latin typeface="Canva Sans"/>
                <a:ea typeface="Canva Sans"/>
                <a:cs typeface="Canva Sans"/>
                <a:sym typeface="Canva Sans"/>
              </a:rPr>
              <a:t>GDP dropped in 2015→2016, again in 2019→2020, and once more in 2022→2023.</a:t>
            </a:r>
          </a:p>
          <a:p>
            <a:pPr algn="ctr">
              <a:lnSpc>
                <a:spcPts val="4480"/>
              </a:lnSpc>
            </a:pPr>
            <a:r>
              <a:rPr lang="en-US" sz="3200">
                <a:solidFill>
                  <a:srgbClr val="000000"/>
                </a:solidFill>
                <a:latin typeface="Canva Sans"/>
                <a:ea typeface="Canva Sans"/>
                <a:cs typeface="Canva Sans"/>
                <a:sym typeface="Canva Sans"/>
              </a:rPr>
              <a:t> 4. Years When GDP Increased:</a:t>
            </a:r>
          </a:p>
          <a:p>
            <a:pPr algn="ctr">
              <a:lnSpc>
                <a:spcPts val="4480"/>
              </a:lnSpc>
            </a:pPr>
            <a:r>
              <a:rPr lang="en-US" sz="3200">
                <a:solidFill>
                  <a:srgbClr val="000000"/>
                </a:solidFill>
                <a:latin typeface="Canva Sans"/>
                <a:ea typeface="Canva Sans"/>
                <a:cs typeface="Canva Sans"/>
                <a:sym typeface="Canva Sans"/>
              </a:rPr>
              <a:t>Most other years show solid GDP growth, especially 2016–2019, 2021–2022, and expected growth again in 2024–2025.</a:t>
            </a:r>
          </a:p>
          <a:p>
            <a:pPr algn="ctr">
              <a:lnSpc>
                <a:spcPts val="4480"/>
              </a:lnSpc>
            </a:pPr>
            <a:r>
              <a:rPr lang="en-US" sz="3200">
                <a:solidFill>
                  <a:srgbClr val="000000"/>
                </a:solidFill>
                <a:latin typeface="Canva Sans"/>
                <a:ea typeface="Canva Sans"/>
                <a:cs typeface="Canva Sans"/>
                <a:sym typeface="Canva Sans"/>
              </a:rPr>
              <a:t> 5. Balance Between Both:</a:t>
            </a:r>
          </a:p>
          <a:p>
            <a:pPr algn="ctr">
              <a:lnSpc>
                <a:spcPts val="4480"/>
              </a:lnSpc>
            </a:pPr>
            <a:r>
              <a:rPr lang="en-US" sz="3200">
                <a:solidFill>
                  <a:srgbClr val="000000"/>
                </a:solidFill>
                <a:latin typeface="Canva Sans"/>
                <a:ea typeface="Canva Sans"/>
                <a:cs typeface="Canva Sans"/>
                <a:sym typeface="Canva Sans"/>
              </a:rPr>
              <a:t>Because GDP growth (4–5%) is higher than population growth (1.3–1.4%), there is a positive balance, meaning GDP per capita should improve—except in the years when GDP dropped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true" rot="0">
            <a:off x="16838768" y="8837768"/>
            <a:ext cx="420532" cy="420532"/>
          </a:xfrm>
          <a:custGeom>
            <a:avLst/>
            <a:gdLst/>
            <a:ahLst/>
            <a:cxnLst/>
            <a:rect r="r" b="b" t="t" l="l"/>
            <a:pathLst>
              <a:path h="420532" w="420532">
                <a:moveTo>
                  <a:pt x="0" y="420532"/>
                </a:moveTo>
                <a:lnTo>
                  <a:pt x="420532" y="420532"/>
                </a:lnTo>
                <a:lnTo>
                  <a:pt x="420532" y="0"/>
                </a:lnTo>
                <a:lnTo>
                  <a:pt x="0" y="0"/>
                </a:lnTo>
                <a:lnTo>
                  <a:pt x="0" y="4205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5440894"/>
            <a:ext cx="9297354" cy="4846106"/>
          </a:xfrm>
          <a:custGeom>
            <a:avLst/>
            <a:gdLst/>
            <a:ahLst/>
            <a:cxnLst/>
            <a:rect r="r" b="b" t="t" l="l"/>
            <a:pathLst>
              <a:path h="4846106" w="9297354">
                <a:moveTo>
                  <a:pt x="0" y="0"/>
                </a:moveTo>
                <a:lnTo>
                  <a:pt x="9297354" y="0"/>
                </a:lnTo>
                <a:lnTo>
                  <a:pt x="9297354" y="4846106"/>
                </a:lnTo>
                <a:lnTo>
                  <a:pt x="0" y="4846106"/>
                </a:lnTo>
                <a:lnTo>
                  <a:pt x="0" y="0"/>
                </a:lnTo>
                <a:close/>
              </a:path>
            </a:pathLst>
          </a:custGeom>
          <a:blipFill>
            <a:blip r:embed="rId5"/>
            <a:stretch>
              <a:fillRect l="-14" t="0" r="-14" b="0"/>
            </a:stretch>
          </a:blipFill>
        </p:spPr>
      </p:sp>
      <p:sp>
        <p:nvSpPr>
          <p:cNvPr name="TextBox 5" id="5"/>
          <p:cNvSpPr txBox="true"/>
          <p:nvPr/>
        </p:nvSpPr>
        <p:spPr>
          <a:xfrm rot="0">
            <a:off x="0" y="0"/>
            <a:ext cx="7322306" cy="723900"/>
          </a:xfrm>
          <a:prstGeom prst="rect">
            <a:avLst/>
          </a:prstGeom>
        </p:spPr>
        <p:txBody>
          <a:bodyPr anchor="t" rtlCol="false" tIns="0" lIns="0" bIns="0" rIns="0">
            <a:spAutoFit/>
          </a:bodyPr>
          <a:lstStyle/>
          <a:p>
            <a:pPr algn="ctr">
              <a:lnSpc>
                <a:spcPts val="5759"/>
              </a:lnSpc>
              <a:spcBef>
                <a:spcPct val="0"/>
              </a:spcBef>
            </a:pPr>
            <a:r>
              <a:rPr lang="en-US" sz="4800">
                <a:solidFill>
                  <a:srgbClr val="000000"/>
                </a:solidFill>
                <a:latin typeface="Staatliches"/>
                <a:ea typeface="Staatliches"/>
                <a:cs typeface="Staatliches"/>
                <a:sym typeface="Staatliches"/>
              </a:rPr>
              <a:t>interest rate &amp; inflation rate</a:t>
            </a:r>
          </a:p>
        </p:txBody>
      </p:sp>
      <p:sp>
        <p:nvSpPr>
          <p:cNvPr name="TextBox 6" id="6"/>
          <p:cNvSpPr txBox="true"/>
          <p:nvPr/>
        </p:nvSpPr>
        <p:spPr>
          <a:xfrm rot="0">
            <a:off x="0" y="705167"/>
            <a:ext cx="18288000" cy="35807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 Extreme</a:t>
            </a:r>
            <a:r>
              <a:rPr lang="en-US" sz="3399">
                <a:solidFill>
                  <a:srgbClr val="000000"/>
                </a:solidFill>
                <a:latin typeface="Canva Sans"/>
                <a:ea typeface="Canva Sans"/>
                <a:cs typeface="Canva Sans"/>
                <a:sym typeface="Canva Sans"/>
              </a:rPr>
              <a:t> Inflation: The inflation rate (Yellow) was highly volatile, reaching a peak of 33.3% in 2024 and a high of 23.5% in 2017.</a:t>
            </a:r>
          </a:p>
          <a:p>
            <a:pPr algn="ctr">
              <a:lnSpc>
                <a:spcPts val="4759"/>
              </a:lnSpc>
            </a:pPr>
            <a:r>
              <a:rPr lang="en-US" sz="3399">
                <a:solidFill>
                  <a:srgbClr val="000000"/>
                </a:solidFill>
                <a:latin typeface="Canva Sans"/>
                <a:ea typeface="Canva Sans"/>
                <a:cs typeface="Canva Sans"/>
                <a:sym typeface="Canva Sans"/>
              </a:rPr>
              <a:t> * General Co-Movement: Both the Interest Rate (White) and Inflation Rate (Yellow) generally move up and down together across the 30-year span.</a:t>
            </a:r>
          </a:p>
          <a:p>
            <a:pPr algn="ctr">
              <a:lnSpc>
                <a:spcPts val="4759"/>
              </a:lnSpc>
            </a:pPr>
            <a:r>
              <a:rPr lang="en-US" sz="3399">
                <a:solidFill>
                  <a:srgbClr val="000000"/>
                </a:solidFill>
                <a:latin typeface="Canva Sans"/>
                <a:ea typeface="Canva Sans"/>
                <a:cs typeface="Canva Sans"/>
                <a:sym typeface="Canva Sans"/>
              </a:rPr>
              <a:t> * Negative Real Rate: Inflation significantly exceeded the Interest Rate in key years (e.g., 2008-2009 and 2024), resulting in negative returns for savers.</a:t>
            </a:r>
          </a:p>
        </p:txBody>
      </p:sp>
      <p:sp>
        <p:nvSpPr>
          <p:cNvPr name="TextBox 7" id="7"/>
          <p:cNvSpPr txBox="true"/>
          <p:nvPr/>
        </p:nvSpPr>
        <p:spPr>
          <a:xfrm rot="0">
            <a:off x="195678" y="4730834"/>
            <a:ext cx="8731963" cy="53809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 Monetary Tightening: The Interest Rate surpassed Inflation in 2010 and is projecte</a:t>
            </a:r>
            <a:r>
              <a:rPr lang="en-US" sz="3399">
                <a:solidFill>
                  <a:srgbClr val="000000"/>
                </a:solidFill>
                <a:latin typeface="Canva Sans"/>
                <a:ea typeface="Canva Sans"/>
                <a:cs typeface="Canva Sans"/>
                <a:sym typeface="Canva Sans"/>
              </a:rPr>
              <a:t>d to do so again in 2025, indicating Central Bank efforts to curb prices.</a:t>
            </a:r>
          </a:p>
          <a:p>
            <a:pPr algn="ctr">
              <a:lnSpc>
                <a:spcPts val="4759"/>
              </a:lnSpc>
            </a:pPr>
            <a:r>
              <a:rPr lang="en-US" sz="3399">
                <a:solidFill>
                  <a:srgbClr val="000000"/>
                </a:solidFill>
                <a:latin typeface="Canva Sans"/>
                <a:ea typeface="Canva Sans"/>
                <a:cs typeface="Canva Sans"/>
                <a:sym typeface="Canva Sans"/>
              </a:rPr>
              <a:t> * 2030 Stability: Both rates are forecasted to drop sharply toward 2030, with Interest Rate at 10.0% and Inflation at 5.3%, suggesting future stabilityt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829" r="0" b="-2829"/>
            </a:stretch>
          </a:blipFill>
        </p:spPr>
      </p:sp>
    </p:spTree>
  </p:cSld>
  <p:clrMapOvr>
    <a:masterClrMapping/>
  </p:clrMapOvr>
</p:sld>
</file>

<file path=ppt/slides/slide25.xml><?xml version="1.0" encoding="utf-8"?>
<p:sld xmlns:p="http://schemas.openxmlformats.org/presentationml/2006/main" xmlns:a="http://schemas.openxmlformats.org/drawingml/2006/main">
  <p:cSld>
    <p:bg>
      <p:bgPr>
        <a:solidFill>
          <a:srgbClr val="B5B5B5"/>
        </a:solidFill>
      </p:bgPr>
    </p:bg>
    <p:spTree>
      <p:nvGrpSpPr>
        <p:cNvPr id="1" name=""/>
        <p:cNvGrpSpPr/>
        <p:nvPr/>
      </p:nvGrpSpPr>
      <p:grpSpPr>
        <a:xfrm>
          <a:off x="0" y="0"/>
          <a:ext cx="0" cy="0"/>
          <a:chOff x="0" y="0"/>
          <a:chExt cx="0" cy="0"/>
        </a:xfrm>
      </p:grpSpPr>
      <p:sp>
        <p:nvSpPr>
          <p:cNvPr name="TextBox 2" id="2"/>
          <p:cNvSpPr txBox="true"/>
          <p:nvPr/>
        </p:nvSpPr>
        <p:spPr>
          <a:xfrm rot="0">
            <a:off x="0" y="-9525"/>
            <a:ext cx="9194157" cy="478789"/>
          </a:xfrm>
          <a:prstGeom prst="rect">
            <a:avLst/>
          </a:prstGeom>
        </p:spPr>
        <p:txBody>
          <a:bodyPr anchor="t" rtlCol="false" tIns="0" lIns="0" bIns="0" rIns="0">
            <a:spAutoFit/>
          </a:bodyPr>
          <a:lstStyle/>
          <a:p>
            <a:pPr algn="l">
              <a:lnSpc>
                <a:spcPts val="3099"/>
              </a:lnSpc>
            </a:pPr>
            <a:r>
              <a:rPr lang="en-US" sz="3099">
                <a:solidFill>
                  <a:srgbClr val="FFF56E"/>
                </a:solidFill>
                <a:latin typeface="Heading Now 71-78"/>
                <a:ea typeface="Heading Now 71-78"/>
                <a:cs typeface="Heading Now 71-78"/>
                <a:sym typeface="Heading Now 71-78"/>
              </a:rPr>
              <a:t>CURRENT ACCOUNT BALANCE </a:t>
            </a:r>
          </a:p>
        </p:txBody>
      </p:sp>
      <p:sp>
        <p:nvSpPr>
          <p:cNvPr name="TextBox 3" id="3"/>
          <p:cNvSpPr txBox="true"/>
          <p:nvPr/>
        </p:nvSpPr>
        <p:spPr>
          <a:xfrm rot="0">
            <a:off x="178686" y="521971"/>
            <a:ext cx="17930628" cy="9765029"/>
          </a:xfrm>
          <a:prstGeom prst="rect">
            <a:avLst/>
          </a:prstGeom>
        </p:spPr>
        <p:txBody>
          <a:bodyPr anchor="t" rtlCol="false" tIns="0" lIns="0" bIns="0" rIns="0">
            <a:spAutoFit/>
          </a:bodyPr>
          <a:lstStyle/>
          <a:p>
            <a:pPr algn="just">
              <a:lnSpc>
                <a:spcPts val="3199"/>
              </a:lnSpc>
            </a:pPr>
            <a:r>
              <a:rPr lang="en-US" sz="3199">
                <a:solidFill>
                  <a:srgbClr val="000000"/>
                </a:solidFill>
                <a:latin typeface="Heading Now 71-78"/>
                <a:ea typeface="Heading Now 71-78"/>
                <a:cs typeface="Heading Now 71-78"/>
                <a:sym typeface="Heading Now 71-78"/>
              </a:rPr>
              <a:t> </a:t>
            </a:r>
            <a:r>
              <a:rPr lang="en-US" b="true" sz="3199">
                <a:solidFill>
                  <a:srgbClr val="000000"/>
                </a:solidFill>
                <a:latin typeface="Heading Now 71-78 Bold"/>
                <a:ea typeface="Heading Now 71-78 Bold"/>
                <a:cs typeface="Heading Now 71-78 Bold"/>
                <a:sym typeface="Heading Now 71-78 Bold"/>
              </a:rPr>
              <a:t>*</a:t>
            </a:r>
            <a:r>
              <a:rPr lang="en-US" sz="3199">
                <a:solidFill>
                  <a:srgbClr val="000000"/>
                </a:solidFill>
                <a:latin typeface="Heading Now 71-78"/>
                <a:ea typeface="Heading Now 71-78"/>
                <a:cs typeface="Heading Now 71-78"/>
                <a:sym typeface="Heading Now 71-78"/>
              </a:rPr>
              <a:t> Period of Surplus</a:t>
            </a:r>
            <a:r>
              <a:rPr lang="en-US" b="true" sz="3199">
                <a:solidFill>
                  <a:srgbClr val="000000"/>
                </a:solidFill>
                <a:latin typeface="Heading Now 71-78 Bold"/>
                <a:ea typeface="Heading Now 71-78 Bold"/>
                <a:cs typeface="Heading Now 71-78 Bold"/>
                <a:sym typeface="Heading Now 71-78 Bold"/>
              </a:rPr>
              <a:t> (2002–2008):</a:t>
            </a:r>
          </a:p>
          <a:p>
            <a:pPr algn="just">
              <a:lnSpc>
                <a:spcPts val="3099"/>
              </a:lnSpc>
            </a:pPr>
            <a:r>
              <a:rPr lang="en-US" sz="3099">
                <a:solidFill>
                  <a:srgbClr val="000000"/>
                </a:solidFill>
                <a:latin typeface="Heading Now 71-78"/>
                <a:ea typeface="Heading Now 71-78"/>
                <a:cs typeface="Heading Now 71-78"/>
                <a:sym typeface="Heading Now 71-78"/>
              </a:rPr>
              <a:t>   Egypt maintained a positive current account balance for seven consecutive years, peaking at 4.1% of GDP in 2004. This means the country was a net lender to the world during this time.</a:t>
            </a:r>
          </a:p>
          <a:p>
            <a:pPr algn="just">
              <a:lnSpc>
                <a:spcPts val="3099"/>
              </a:lnSpc>
            </a:pPr>
          </a:p>
          <a:p>
            <a:pPr algn="just">
              <a:lnSpc>
                <a:spcPts val="3299"/>
              </a:lnSpc>
            </a:pPr>
            <a:r>
              <a:rPr lang="en-US" b="true" sz="3299">
                <a:solidFill>
                  <a:srgbClr val="000000"/>
                </a:solidFill>
                <a:latin typeface="Heading Now 71-78 Bold"/>
                <a:ea typeface="Heading Now 71-78 Bold"/>
                <a:cs typeface="Heading Now 71-78 Bold"/>
                <a:sym typeface="Heading Now 71-78 Bold"/>
              </a:rPr>
              <a:t> * </a:t>
            </a:r>
            <a:r>
              <a:rPr lang="en-US" sz="3299">
                <a:solidFill>
                  <a:srgbClr val="000000"/>
                </a:solidFill>
                <a:latin typeface="Heading Now 71-78"/>
                <a:ea typeface="Heading Now 71-78"/>
                <a:cs typeface="Heading Now 71-78"/>
                <a:sym typeface="Heading Now 71-78"/>
              </a:rPr>
              <a:t>Shift to Deficit </a:t>
            </a:r>
            <a:r>
              <a:rPr lang="en-US" b="true" sz="3299">
                <a:solidFill>
                  <a:srgbClr val="000000"/>
                </a:solidFill>
                <a:latin typeface="Heading Now 71-78 Bold"/>
                <a:ea typeface="Heading Now 71-78 Bold"/>
                <a:cs typeface="Heading Now 71-78 Bold"/>
                <a:sym typeface="Heading Now 71-78 Bold"/>
              </a:rPr>
              <a:t>(Post-2009):</a:t>
            </a:r>
          </a:p>
          <a:p>
            <a:pPr algn="just">
              <a:lnSpc>
                <a:spcPts val="3099"/>
              </a:lnSpc>
            </a:pPr>
            <a:r>
              <a:rPr lang="en-US" sz="3099">
                <a:solidFill>
                  <a:srgbClr val="000000"/>
                </a:solidFill>
                <a:latin typeface="Heading Now 71-78"/>
                <a:ea typeface="Heading Now 71-78"/>
                <a:cs typeface="Heading Now 71-78"/>
                <a:sym typeface="Heading Now 71-78"/>
              </a:rPr>
              <a:t>   The balance shifted into a persistent deficit starting in 2009 and is projected to remain negative until at least 2030. This indicates continuous reliance on external financing.</a:t>
            </a:r>
          </a:p>
          <a:p>
            <a:pPr algn="just">
              <a:lnSpc>
                <a:spcPts val="3099"/>
              </a:lnSpc>
            </a:pPr>
          </a:p>
          <a:p>
            <a:pPr algn="just">
              <a:lnSpc>
                <a:spcPts val="3299"/>
              </a:lnSpc>
            </a:pPr>
            <a:r>
              <a:rPr lang="en-US" b="true" sz="3299">
                <a:solidFill>
                  <a:srgbClr val="000000"/>
                </a:solidFill>
                <a:latin typeface="Heading Now 71-78 Bold"/>
                <a:ea typeface="Heading Now 71-78 Bold"/>
                <a:cs typeface="Heading Now 71-78 Bold"/>
                <a:sym typeface="Heading Now 71-78 Bold"/>
              </a:rPr>
              <a:t> *</a:t>
            </a:r>
            <a:r>
              <a:rPr lang="en-US" sz="3299">
                <a:solidFill>
                  <a:srgbClr val="000000"/>
                </a:solidFill>
                <a:latin typeface="Heading Now 71-78"/>
                <a:ea typeface="Heading Now 71-78"/>
                <a:cs typeface="Heading Now 71-78"/>
                <a:sym typeface="Heading Now 71-78"/>
              </a:rPr>
              <a:t> </a:t>
            </a:r>
            <a:r>
              <a:rPr lang="en-US" b="true" sz="3299">
                <a:solidFill>
                  <a:srgbClr val="000000"/>
                </a:solidFill>
                <a:latin typeface="Heading Now 71-78 Bold"/>
                <a:ea typeface="Heading Now 71-78 Bold"/>
                <a:cs typeface="Heading Now 71-78 Bold"/>
                <a:sym typeface="Heading Now 71-78 Bold"/>
              </a:rPr>
              <a:t>Years of Deepest Deficit:</a:t>
            </a:r>
          </a:p>
          <a:p>
            <a:pPr algn="just">
              <a:lnSpc>
                <a:spcPts val="3099"/>
              </a:lnSpc>
            </a:pPr>
            <a:r>
              <a:rPr lang="en-US" sz="3099">
                <a:solidFill>
                  <a:srgbClr val="000000"/>
                </a:solidFill>
                <a:latin typeface="Heading Now 71-78"/>
                <a:ea typeface="Heading Now 71-78"/>
                <a:cs typeface="Heading Now 71-78"/>
                <a:sym typeface="Heading Now 71-78"/>
              </a:rPr>
              <a:t>   The most severe deficits occurred in 2016 (reaching -5.8% of GDP) and recently in 2024 (at -5.4%). These spikes reflect significant trade imbalances or external pressures.</a:t>
            </a:r>
          </a:p>
          <a:p>
            <a:pPr algn="just">
              <a:lnSpc>
                <a:spcPts val="3099"/>
              </a:lnSpc>
            </a:pPr>
          </a:p>
          <a:p>
            <a:pPr algn="just">
              <a:lnSpc>
                <a:spcPts val="3199"/>
              </a:lnSpc>
            </a:pPr>
            <a:r>
              <a:rPr lang="en-US" sz="3199">
                <a:solidFill>
                  <a:srgbClr val="000000"/>
                </a:solidFill>
                <a:latin typeface="Heading Now 71-78"/>
                <a:ea typeface="Heading Now 71-78"/>
                <a:cs typeface="Heading Now 71-78"/>
                <a:sym typeface="Heading Now 71-78"/>
              </a:rPr>
              <a:t> </a:t>
            </a:r>
            <a:r>
              <a:rPr lang="en-US" b="true" sz="3199">
                <a:solidFill>
                  <a:srgbClr val="000000"/>
                </a:solidFill>
                <a:latin typeface="Heading Now 71-78 Bold"/>
                <a:ea typeface="Heading Now 71-78 Bold"/>
                <a:cs typeface="Heading Now 71-78 Bold"/>
                <a:sym typeface="Heading Now 71-78 Bold"/>
              </a:rPr>
              <a:t>*</a:t>
            </a:r>
            <a:r>
              <a:rPr lang="en-US" sz="3199">
                <a:solidFill>
                  <a:srgbClr val="000000"/>
                </a:solidFill>
                <a:latin typeface="Heading Now 71-78"/>
                <a:ea typeface="Heading Now 71-78"/>
                <a:cs typeface="Heading Now 71-78"/>
                <a:sym typeface="Heading Now 71-78"/>
              </a:rPr>
              <a:t> Trend of Improvement </a:t>
            </a:r>
            <a:r>
              <a:rPr lang="en-US" b="true" sz="3199">
                <a:solidFill>
                  <a:srgbClr val="000000"/>
                </a:solidFill>
                <a:latin typeface="Heading Now 71-78 Bold"/>
                <a:ea typeface="Heading Now 71-78 Bold"/>
                <a:cs typeface="Heading Now 71-78 Bold"/>
                <a:sym typeface="Heading Now 71-78 Bold"/>
              </a:rPr>
              <a:t>(Post-2016):</a:t>
            </a:r>
          </a:p>
          <a:p>
            <a:pPr algn="just">
              <a:lnSpc>
                <a:spcPts val="3099"/>
              </a:lnSpc>
            </a:pPr>
            <a:r>
              <a:rPr lang="en-US" sz="3099">
                <a:solidFill>
                  <a:srgbClr val="000000"/>
                </a:solidFill>
                <a:latin typeface="Heading Now 71-78"/>
                <a:ea typeface="Heading Now 71-78"/>
                <a:cs typeface="Heading Now 71-78"/>
                <a:sym typeface="Heading Now 71-78"/>
              </a:rPr>
              <a:t>   Following the 2016 low, the deficit showed a modest trend of improvement (becoming less negative) until 2018, stabilizing around the -2% to -4% range from 2019 to 2023</a:t>
            </a:r>
          </a:p>
          <a:p>
            <a:pPr algn="just">
              <a:lnSpc>
                <a:spcPts val="3099"/>
              </a:lnSpc>
            </a:pPr>
          </a:p>
          <a:p>
            <a:pPr algn="just">
              <a:lnSpc>
                <a:spcPts val="3199"/>
              </a:lnSpc>
            </a:pPr>
            <a:r>
              <a:rPr lang="en-US" sz="3199">
                <a:solidFill>
                  <a:srgbClr val="000000"/>
                </a:solidFill>
                <a:latin typeface="Heading Now 71-78"/>
                <a:ea typeface="Heading Now 71-78"/>
                <a:cs typeface="Heading Now 71-78"/>
                <a:sym typeface="Heading Now 71-78"/>
              </a:rPr>
              <a:t> </a:t>
            </a:r>
            <a:r>
              <a:rPr lang="en-US" b="true" sz="3199">
                <a:solidFill>
                  <a:srgbClr val="000000"/>
                </a:solidFill>
                <a:latin typeface="Heading Now 71-78 Bold"/>
                <a:ea typeface="Heading Now 71-78 Bold"/>
                <a:cs typeface="Heading Now 71-78 Bold"/>
                <a:sym typeface="Heading Now 71-78 Bold"/>
              </a:rPr>
              <a:t>* Current Outlook and Projection:</a:t>
            </a:r>
          </a:p>
          <a:p>
            <a:pPr algn="just">
              <a:lnSpc>
                <a:spcPts val="3699"/>
              </a:lnSpc>
            </a:pPr>
            <a:r>
              <a:rPr lang="en-US" sz="3699">
                <a:solidFill>
                  <a:srgbClr val="000000"/>
                </a:solidFill>
                <a:latin typeface="Heading Now 71-78"/>
                <a:ea typeface="Heading Now 71-78"/>
                <a:cs typeface="Heading Now 71-78"/>
                <a:sym typeface="Heading Now 71-78"/>
              </a:rPr>
              <a:t>   After the 2024 dip (-5.4%), the current account deficit is projected to narrow significantly towards 2030, expected to reach -3.8% of GDP. This suggests a gradual recovery in the external sector balance.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99" t="-3737" r="-1099" b="0"/>
            </a:stretch>
          </a:blipFill>
        </p:spPr>
      </p:sp>
    </p:spTree>
  </p:cSld>
  <p:clrMapOvr>
    <a:masterClrMapping/>
  </p:clrMapOvr>
</p:sld>
</file>

<file path=ppt/slides/slide27.xml><?xml version="1.0" encoding="utf-8"?>
<p:sld xmlns:p="http://schemas.openxmlformats.org/presentationml/2006/main" xmlns:a="http://schemas.openxmlformats.org/drawingml/2006/main">
  <p:cSld>
    <p:bg>
      <p:bgPr>
        <a:solidFill>
          <a:srgbClr val="B5B5B5"/>
        </a:solidFill>
      </p:bgPr>
    </p:bg>
    <p:spTree>
      <p:nvGrpSpPr>
        <p:cNvPr id="1" name=""/>
        <p:cNvGrpSpPr/>
        <p:nvPr/>
      </p:nvGrpSpPr>
      <p:grpSpPr>
        <a:xfrm>
          <a:off x="0" y="0"/>
          <a:ext cx="0" cy="0"/>
          <a:chOff x="0" y="0"/>
          <a:chExt cx="0" cy="0"/>
        </a:xfrm>
      </p:grpSpPr>
      <p:sp>
        <p:nvSpPr>
          <p:cNvPr name="TextBox 2" id="2"/>
          <p:cNvSpPr txBox="true"/>
          <p:nvPr/>
        </p:nvSpPr>
        <p:spPr>
          <a:xfrm rot="0">
            <a:off x="0" y="-19050"/>
            <a:ext cx="10004822" cy="579754"/>
          </a:xfrm>
          <a:prstGeom prst="rect">
            <a:avLst/>
          </a:prstGeom>
        </p:spPr>
        <p:txBody>
          <a:bodyPr anchor="t" rtlCol="false" tIns="0" lIns="0" bIns="0" rIns="0">
            <a:spAutoFit/>
          </a:bodyPr>
          <a:lstStyle/>
          <a:p>
            <a:pPr algn="l">
              <a:lnSpc>
                <a:spcPts val="3699"/>
              </a:lnSpc>
            </a:pPr>
            <a:r>
              <a:rPr lang="en-US" sz="3699">
                <a:solidFill>
                  <a:srgbClr val="FFF56E"/>
                </a:solidFill>
                <a:latin typeface="Heading Now 71-78"/>
                <a:ea typeface="Heading Now 71-78"/>
                <a:cs typeface="Heading Now 71-78"/>
                <a:sym typeface="Heading Now 71-78"/>
              </a:rPr>
              <a:t>GDP VS. REAL GDP GROWTH</a:t>
            </a:r>
          </a:p>
        </p:txBody>
      </p:sp>
      <p:sp>
        <p:nvSpPr>
          <p:cNvPr name="TextBox 3" id="3"/>
          <p:cNvSpPr txBox="true"/>
          <p:nvPr/>
        </p:nvSpPr>
        <p:spPr>
          <a:xfrm rot="0">
            <a:off x="0" y="769505"/>
            <a:ext cx="18288000" cy="9213215"/>
          </a:xfrm>
          <a:prstGeom prst="rect">
            <a:avLst/>
          </a:prstGeom>
        </p:spPr>
        <p:txBody>
          <a:bodyPr anchor="t" rtlCol="false" tIns="0" lIns="0" bIns="0" rIns="0">
            <a:spAutoFit/>
          </a:bodyPr>
          <a:lstStyle/>
          <a:p>
            <a:pPr algn="just">
              <a:lnSpc>
                <a:spcPts val="3199"/>
              </a:lnSpc>
            </a:pPr>
            <a:r>
              <a:rPr lang="en-US" sz="3199" b="true">
                <a:solidFill>
                  <a:srgbClr val="000000"/>
                </a:solidFill>
                <a:latin typeface="Heading Now 71-78 Bold"/>
                <a:ea typeface="Heading Now 71-78 Bold"/>
                <a:cs typeface="Heading Now 71-78 Bold"/>
                <a:sym typeface="Heading Now 71-78 Bold"/>
              </a:rPr>
              <a:t>* Consistent Nominal Growth:</a:t>
            </a:r>
          </a:p>
          <a:p>
            <a:pPr algn="just">
              <a:lnSpc>
                <a:spcPts val="2999"/>
              </a:lnSpc>
            </a:pPr>
            <a:r>
              <a:rPr lang="en-US" sz="2999">
                <a:solidFill>
                  <a:srgbClr val="000000"/>
                </a:solidFill>
                <a:latin typeface="Heading Now 71-78"/>
                <a:ea typeface="Heading Now 71-78"/>
                <a:cs typeface="Heading Now 71-78"/>
                <a:sym typeface="Heading Now 71-78"/>
              </a:rPr>
              <a:t>   GDP at</a:t>
            </a:r>
            <a:r>
              <a:rPr lang="en-US" sz="2999">
                <a:solidFill>
                  <a:srgbClr val="000000"/>
                </a:solidFill>
                <a:latin typeface="Heading Now 71-78"/>
                <a:ea typeface="Heading Now 71-78"/>
                <a:cs typeface="Heading Now 71-78"/>
                <a:sym typeface="Heading Now 71-78"/>
              </a:rPr>
              <a:t> Current Prices (Bars) shows a nearly uninterrupted upward trend from $83 Billion (2002) to a projected $590 Billion (2030), indicating massive growth in nominal terms.</a:t>
            </a:r>
          </a:p>
          <a:p>
            <a:pPr algn="just">
              <a:lnSpc>
                <a:spcPts val="2999"/>
              </a:lnSpc>
            </a:pPr>
          </a:p>
          <a:p>
            <a:pPr algn="just">
              <a:lnSpc>
                <a:spcPts val="3199"/>
              </a:lnSpc>
            </a:pPr>
            <a:r>
              <a:rPr lang="en-US" sz="3199">
                <a:solidFill>
                  <a:srgbClr val="000000"/>
                </a:solidFill>
                <a:latin typeface="Heading Now 71-78"/>
                <a:ea typeface="Heading Now 71-78"/>
                <a:cs typeface="Heading Now 71-78"/>
                <a:sym typeface="Heading Now 71-78"/>
              </a:rPr>
              <a:t> </a:t>
            </a:r>
            <a:r>
              <a:rPr lang="en-US" b="true" sz="3199">
                <a:solidFill>
                  <a:srgbClr val="000000"/>
                </a:solidFill>
                <a:latin typeface="Heading Now 71-78 Bold"/>
                <a:ea typeface="Heading Now 71-78 Bold"/>
                <a:cs typeface="Heading Now 71-78 Bold"/>
                <a:sym typeface="Heading Now 71-78 Bold"/>
              </a:rPr>
              <a:t>* Volatile Real Growth:</a:t>
            </a:r>
          </a:p>
          <a:p>
            <a:pPr algn="just">
              <a:lnSpc>
                <a:spcPts val="2999"/>
              </a:lnSpc>
            </a:pPr>
            <a:r>
              <a:rPr lang="en-US" sz="2999">
                <a:solidFill>
                  <a:srgbClr val="000000"/>
                </a:solidFill>
                <a:latin typeface="Heading Now 71-78"/>
                <a:ea typeface="Heading Now 71-78"/>
                <a:cs typeface="Heading Now 71-78"/>
                <a:sym typeface="Heading Now 71-78"/>
              </a:rPr>
              <a:t>   Real GDP Growth (White line) is highly volatile. It peaked at 7.2% (2007) and sharply dropped to lows of 1.8% (2011) and 2.4% (2023).</a:t>
            </a:r>
          </a:p>
          <a:p>
            <a:pPr algn="just">
              <a:lnSpc>
                <a:spcPts val="2999"/>
              </a:lnSpc>
            </a:pPr>
          </a:p>
          <a:p>
            <a:pPr algn="just">
              <a:lnSpc>
                <a:spcPts val="3199"/>
              </a:lnSpc>
            </a:pPr>
            <a:r>
              <a:rPr lang="en-US" b="true" sz="3199">
                <a:solidFill>
                  <a:srgbClr val="000000"/>
                </a:solidFill>
                <a:latin typeface="Heading Now 71-78 Bold"/>
                <a:ea typeface="Heading Now 71-78 Bold"/>
                <a:cs typeface="Heading Now 71-78 Bold"/>
                <a:sym typeface="Heading Now 71-78 Bold"/>
              </a:rPr>
              <a:t> *</a:t>
            </a:r>
            <a:r>
              <a:rPr lang="en-US" sz="3199">
                <a:solidFill>
                  <a:srgbClr val="000000"/>
                </a:solidFill>
                <a:latin typeface="Heading Now 71-78"/>
                <a:ea typeface="Heading Now 71-78"/>
                <a:cs typeface="Heading Now 71-78"/>
                <a:sym typeface="Heading Now 71-78"/>
              </a:rPr>
              <a:t> Years of Strong Growth </a:t>
            </a:r>
            <a:r>
              <a:rPr lang="en-US" b="true" sz="3199">
                <a:solidFill>
                  <a:srgbClr val="000000"/>
                </a:solidFill>
                <a:latin typeface="Heading Now 71-78 Bold"/>
                <a:ea typeface="Heading Now 71-78 Bold"/>
                <a:cs typeface="Heading Now 71-78 Bold"/>
                <a:sym typeface="Heading Now 71-78 Bold"/>
              </a:rPr>
              <a:t>(2006–2008):</a:t>
            </a:r>
          </a:p>
          <a:p>
            <a:pPr algn="just">
              <a:lnSpc>
                <a:spcPts val="2999"/>
              </a:lnSpc>
            </a:pPr>
            <a:r>
              <a:rPr lang="en-US" sz="2999">
                <a:solidFill>
                  <a:srgbClr val="000000"/>
                </a:solidFill>
                <a:latin typeface="Heading Now 71-78"/>
                <a:ea typeface="Heading Now 71-78"/>
                <a:cs typeface="Heading Now 71-78"/>
                <a:sym typeface="Heading Now 71-78"/>
              </a:rPr>
              <a:t>   This period saw a combination of high nominal GDP (rising sharply) and peak Real GDP growth (above 6% annually), representing a time of significant economic expansion.</a:t>
            </a:r>
          </a:p>
          <a:p>
            <a:pPr algn="just">
              <a:lnSpc>
                <a:spcPts val="2999"/>
              </a:lnSpc>
            </a:pPr>
          </a:p>
          <a:p>
            <a:pPr algn="just">
              <a:lnSpc>
                <a:spcPts val="3199"/>
              </a:lnSpc>
            </a:pPr>
            <a:r>
              <a:rPr lang="en-US" b="true" sz="3199">
                <a:solidFill>
                  <a:srgbClr val="000000"/>
                </a:solidFill>
                <a:latin typeface="Heading Now 71-78 Bold"/>
                <a:ea typeface="Heading Now 71-78 Bold"/>
                <a:cs typeface="Heading Now 71-78 Bold"/>
                <a:sym typeface="Heading Now 71-78 Bold"/>
              </a:rPr>
              <a:t> *</a:t>
            </a:r>
            <a:r>
              <a:rPr lang="en-US" sz="3199">
                <a:solidFill>
                  <a:srgbClr val="000000"/>
                </a:solidFill>
                <a:latin typeface="Heading Now 71-78"/>
                <a:ea typeface="Heading Now 71-78"/>
                <a:cs typeface="Heading Now 71-78"/>
                <a:sym typeface="Heading Now 71-78"/>
              </a:rPr>
              <a:t> Major Decoupling </a:t>
            </a:r>
            <a:r>
              <a:rPr lang="en-US" b="true" sz="3199">
                <a:solidFill>
                  <a:srgbClr val="000000"/>
                </a:solidFill>
                <a:latin typeface="Heading Now 71-78 Bold"/>
                <a:ea typeface="Heading Now 71-78 Bold"/>
                <a:cs typeface="Heading Now 71-78 Bold"/>
                <a:sym typeface="Heading Now 71-78 Bold"/>
              </a:rPr>
              <a:t>(Post-2010)</a:t>
            </a:r>
            <a:r>
              <a:rPr lang="en-US" sz="3199">
                <a:solidFill>
                  <a:srgbClr val="000000"/>
                </a:solidFill>
                <a:latin typeface="Heading Now 71-78"/>
                <a:ea typeface="Heading Now 71-78"/>
                <a:cs typeface="Heading Now 71-78"/>
                <a:sym typeface="Heading Now 71-78"/>
              </a:rPr>
              <a:t>:</a:t>
            </a:r>
          </a:p>
          <a:p>
            <a:pPr algn="just">
              <a:lnSpc>
                <a:spcPts val="2999"/>
              </a:lnSpc>
            </a:pPr>
            <a:r>
              <a:rPr lang="en-US" sz="2999">
                <a:solidFill>
                  <a:srgbClr val="000000"/>
                </a:solidFill>
                <a:latin typeface="Heading Now 71-78"/>
                <a:ea typeface="Heading Now 71-78"/>
                <a:cs typeface="Heading Now 71-78"/>
                <a:sym typeface="Heading Now 71-78"/>
              </a:rPr>
              <a:t>   After 2010, the Real GDP Growth rate remained generally lower than its pre-2010 highs,      despite the Nominal GDP continuing its rapid climb. The gap suggests that a significant portion of the nominal increase is driven by inflation (as nominal GDP includes price changes).</a:t>
            </a:r>
          </a:p>
          <a:p>
            <a:pPr algn="just">
              <a:lnSpc>
                <a:spcPts val="3499"/>
              </a:lnSpc>
            </a:pPr>
          </a:p>
          <a:p>
            <a:pPr algn="just">
              <a:lnSpc>
                <a:spcPts val="3199"/>
              </a:lnSpc>
            </a:pPr>
            <a:r>
              <a:rPr lang="en-US" sz="3199">
                <a:solidFill>
                  <a:srgbClr val="000000"/>
                </a:solidFill>
                <a:latin typeface="Heading Now 71-78"/>
                <a:ea typeface="Heading Now 71-78"/>
                <a:cs typeface="Heading Now 71-78"/>
                <a:sym typeface="Heading Now 71-78"/>
              </a:rPr>
              <a:t> </a:t>
            </a:r>
            <a:r>
              <a:rPr lang="en-US" b="true" sz="3199">
                <a:solidFill>
                  <a:srgbClr val="000000"/>
                </a:solidFill>
                <a:latin typeface="Heading Now 71-78 Bold"/>
                <a:ea typeface="Heading Now 71-78 Bold"/>
                <a:cs typeface="Heading Now 71-78 Bold"/>
                <a:sym typeface="Heading Now 71-78 Bold"/>
              </a:rPr>
              <a:t>*</a:t>
            </a:r>
            <a:r>
              <a:rPr lang="en-US" sz="3199">
                <a:solidFill>
                  <a:srgbClr val="000000"/>
                </a:solidFill>
                <a:latin typeface="Heading Now 71-78"/>
                <a:ea typeface="Heading Now 71-78"/>
                <a:cs typeface="Heading Now 71-78"/>
                <a:sym typeface="Heading Now 71-78"/>
              </a:rPr>
              <a:t> Future Outlook </a:t>
            </a:r>
            <a:r>
              <a:rPr lang="en-US" b="true" sz="3199">
                <a:solidFill>
                  <a:srgbClr val="000000"/>
                </a:solidFill>
                <a:latin typeface="Heading Now 71-78 Bold"/>
                <a:ea typeface="Heading Now 71-78 Bold"/>
                <a:cs typeface="Heading Now 71-78 Bold"/>
                <a:sym typeface="Heading Now 71-78 Bold"/>
              </a:rPr>
              <a:t>(2025–2030):</a:t>
            </a:r>
          </a:p>
          <a:p>
            <a:pPr algn="just">
              <a:lnSpc>
                <a:spcPts val="2999"/>
              </a:lnSpc>
            </a:pPr>
            <a:r>
              <a:rPr lang="en-US" sz="2999">
                <a:solidFill>
                  <a:srgbClr val="000000"/>
                </a:solidFill>
                <a:latin typeface="Heading Now 71-78"/>
                <a:ea typeface="Heading Now 71-78"/>
                <a:cs typeface="Heading Now 71-78"/>
                <a:sym typeface="Heading Now 71-78"/>
              </a:rPr>
              <a:t>   Both indicators are projected to show solid performance. Nominal GDP will rise rapidly toward $590 Billion, supported by a projected healthy and stabilizing Real GDP growth rate, leveling off at around 5.3% by 2030.</a:t>
            </a:r>
          </a:p>
          <a:p>
            <a:pPr algn="just">
              <a:lnSpc>
                <a:spcPts val="2999"/>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13715"/>
            <a:ext cx="8137198" cy="4629785"/>
          </a:xfrm>
          <a:custGeom>
            <a:avLst/>
            <a:gdLst/>
            <a:ahLst/>
            <a:cxnLst/>
            <a:rect r="r" b="b" t="t" l="l"/>
            <a:pathLst>
              <a:path h="4629785" w="8137198">
                <a:moveTo>
                  <a:pt x="0" y="0"/>
                </a:moveTo>
                <a:lnTo>
                  <a:pt x="8137198" y="0"/>
                </a:lnTo>
                <a:lnTo>
                  <a:pt x="8137198" y="4629785"/>
                </a:lnTo>
                <a:lnTo>
                  <a:pt x="0" y="4629785"/>
                </a:lnTo>
                <a:lnTo>
                  <a:pt x="0" y="0"/>
                </a:lnTo>
                <a:close/>
              </a:path>
            </a:pathLst>
          </a:custGeom>
          <a:blipFill>
            <a:blip r:embed="rId2"/>
            <a:stretch>
              <a:fillRect l="0" t="0" r="0" b="0"/>
            </a:stretch>
          </a:blipFill>
        </p:spPr>
      </p:sp>
      <p:sp>
        <p:nvSpPr>
          <p:cNvPr name="TextBox 3" id="3"/>
          <p:cNvSpPr txBox="true"/>
          <p:nvPr/>
        </p:nvSpPr>
        <p:spPr>
          <a:xfrm rot="0">
            <a:off x="0" y="-57150"/>
            <a:ext cx="7641759" cy="587375"/>
          </a:xfrm>
          <a:prstGeom prst="rect">
            <a:avLst/>
          </a:prstGeom>
        </p:spPr>
        <p:txBody>
          <a:bodyPr anchor="t" rtlCol="false" tIns="0" lIns="0" bIns="0" rIns="0">
            <a:spAutoFit/>
          </a:bodyPr>
          <a:lstStyle/>
          <a:p>
            <a:pPr algn="ctr">
              <a:lnSpc>
                <a:spcPts val="4899"/>
              </a:lnSpc>
            </a:pPr>
            <a:r>
              <a:rPr lang="en-US" b="true" sz="3499">
                <a:solidFill>
                  <a:srgbClr val="FFF56E"/>
                </a:solidFill>
                <a:latin typeface="Canva Sans Bold"/>
                <a:ea typeface="Canva Sans Bold"/>
                <a:cs typeface="Canva Sans Bold"/>
                <a:sym typeface="Canva Sans Bold"/>
              </a:rPr>
              <a:t>Inf</a:t>
            </a:r>
            <a:r>
              <a:rPr lang="en-US" b="true" sz="3499">
                <a:solidFill>
                  <a:srgbClr val="FFF56E"/>
                </a:solidFill>
                <a:latin typeface="Canva Sans Bold"/>
                <a:ea typeface="Canva Sans Bold"/>
                <a:cs typeface="Canva Sans Bold"/>
                <a:sym typeface="Canva Sans Bold"/>
              </a:rPr>
              <a:t>lation, Unemployment &amp; GDP</a:t>
            </a:r>
          </a:p>
        </p:txBody>
      </p:sp>
      <p:sp>
        <p:nvSpPr>
          <p:cNvPr name="TextBox 4" id="4"/>
          <p:cNvSpPr txBox="true"/>
          <p:nvPr/>
        </p:nvSpPr>
        <p:spPr>
          <a:xfrm rot="0">
            <a:off x="88245" y="5295583"/>
            <a:ext cx="18111511" cy="4889499"/>
          </a:xfrm>
          <a:prstGeom prst="rect">
            <a:avLst/>
          </a:prstGeom>
        </p:spPr>
        <p:txBody>
          <a:bodyPr anchor="t" rtlCol="false" tIns="0" lIns="0" bIns="0" rIns="0">
            <a:spAutoFit/>
          </a:bodyPr>
          <a:lstStyle/>
          <a:p>
            <a:pPr algn="l">
              <a:lnSpc>
                <a:spcPts val="3640"/>
              </a:lnSpc>
            </a:pPr>
            <a:r>
              <a:rPr lang="en-US" sz="2600">
                <a:solidFill>
                  <a:srgbClr val="000000"/>
                </a:solidFill>
                <a:latin typeface="Canva Sans"/>
                <a:ea typeface="Canva Sans"/>
                <a:cs typeface="Canva Sans"/>
                <a:sym typeface="Canva Sans"/>
              </a:rPr>
              <a:t>*</a:t>
            </a:r>
            <a:r>
              <a:rPr lang="en-US" sz="2600" b="true">
                <a:solidFill>
                  <a:srgbClr val="000000"/>
                </a:solidFill>
                <a:latin typeface="Canva Sans Bold"/>
                <a:ea typeface="Canva Sans Bold"/>
                <a:cs typeface="Canva Sans Bold"/>
                <a:sym typeface="Canva Sans Bold"/>
              </a:rPr>
              <a:t> Inflation Peak an</a:t>
            </a:r>
            <a:r>
              <a:rPr lang="en-US" b="true" sz="2600">
                <a:solidFill>
                  <a:srgbClr val="000000"/>
                </a:solidFill>
                <a:latin typeface="Canva Sans Bold"/>
                <a:ea typeface="Canva Sans Bold"/>
                <a:cs typeface="Canva Sans Bold"/>
                <a:sym typeface="Canva Sans Bold"/>
              </a:rPr>
              <a:t>d GDP (2024):</a:t>
            </a:r>
          </a:p>
          <a:p>
            <a:pPr algn="l">
              <a:lnSpc>
                <a:spcPts val="3640"/>
              </a:lnSpc>
            </a:pPr>
            <a:r>
              <a:rPr lang="en-US" sz="2600">
                <a:solidFill>
                  <a:srgbClr val="000000"/>
                </a:solidFill>
                <a:latin typeface="Canva Sans"/>
                <a:ea typeface="Canva Sans"/>
                <a:cs typeface="Canva Sans"/>
                <a:sym typeface="Canva Sans"/>
              </a:rPr>
              <a:t>   The data shows a massive inflation spike, peaking at 33.30% in 2024. This extreme high occurred alongside a relatively low unemployment rate of 6.60% and a nominal GDP of $383.11 Billion.</a:t>
            </a:r>
          </a:p>
          <a:p>
            <a:pPr algn="l">
              <a:lnSpc>
                <a:spcPts val="3640"/>
              </a:lnSpc>
            </a:pPr>
            <a:r>
              <a:rPr lang="en-US" sz="2600">
                <a:solidFill>
                  <a:srgbClr val="000000"/>
                </a:solidFill>
                <a:latin typeface="Canva Sans"/>
                <a:ea typeface="Canva Sans"/>
                <a:cs typeface="Canva Sans"/>
                <a:sym typeface="Canva Sans"/>
              </a:rPr>
              <a:t> </a:t>
            </a:r>
            <a:r>
              <a:rPr lang="en-US" b="true" sz="2600">
                <a:solidFill>
                  <a:srgbClr val="000000"/>
                </a:solidFill>
                <a:latin typeface="Canva Sans Bold"/>
                <a:ea typeface="Canva Sans Bold"/>
                <a:cs typeface="Canva Sans Bold"/>
                <a:sym typeface="Canva Sans Bold"/>
              </a:rPr>
              <a:t>* Highest Nominal GDP (Projected):</a:t>
            </a:r>
          </a:p>
          <a:p>
            <a:pPr algn="l">
              <a:lnSpc>
                <a:spcPts val="3640"/>
              </a:lnSpc>
            </a:pPr>
            <a:r>
              <a:rPr lang="en-US" sz="2600">
                <a:solidFill>
                  <a:srgbClr val="000000"/>
                </a:solidFill>
                <a:latin typeface="Canva Sans"/>
                <a:ea typeface="Canva Sans"/>
                <a:cs typeface="Canva Sans"/>
                <a:sym typeface="Canva Sans"/>
              </a:rPr>
              <a:t>   The nominal GDP reaches its peak value (largest bubble) towards the end of the projection, hitting $535.99 Billion in 2029. This high GDP is associated with both a low unemployment rate (5.20%) and a moderate inflation rate (5.50%).</a:t>
            </a:r>
          </a:p>
          <a:p>
            <a:pPr algn="l">
              <a:lnSpc>
                <a:spcPts val="3500"/>
              </a:lnSpc>
            </a:pPr>
            <a:r>
              <a:rPr lang="en-US" sz="2500">
                <a:solidFill>
                  <a:srgbClr val="000000"/>
                </a:solidFill>
                <a:latin typeface="Canva Sans"/>
                <a:ea typeface="Canva Sans"/>
                <a:cs typeface="Canva Sans"/>
                <a:sym typeface="Canva Sans"/>
              </a:rPr>
              <a:t> </a:t>
            </a:r>
            <a:r>
              <a:rPr lang="en-US" b="true" sz="2500">
                <a:solidFill>
                  <a:srgbClr val="000000"/>
                </a:solidFill>
                <a:latin typeface="Canva Sans Bold"/>
                <a:ea typeface="Canva Sans Bold"/>
                <a:cs typeface="Canva Sans Bold"/>
                <a:sym typeface="Canva Sans Bold"/>
              </a:rPr>
              <a:t>* General Trajectory and Trade-off:</a:t>
            </a:r>
          </a:p>
          <a:p>
            <a:pPr algn="ctr">
              <a:lnSpc>
                <a:spcPts val="3360"/>
              </a:lnSpc>
            </a:pPr>
            <a:r>
              <a:rPr lang="en-US" sz="2400">
                <a:solidFill>
                  <a:srgbClr val="000000"/>
                </a:solidFill>
                <a:latin typeface="Canva Sans"/>
                <a:ea typeface="Canva Sans"/>
                <a:cs typeface="Canva Sans"/>
                <a:sym typeface="Canva Sans"/>
              </a:rPr>
              <a:t>   The overall path on the chart shows a long-term movement from the top-left corner (High Unemployment, Low Inflation) toward the bottom-right corner (Low Unemployment, High/Moderate Inflation), especially during the 2004–2010 period. However, the 2024 inflation spike (33.30%) represents a significant outlier, breaking the general trade-off tren</a:t>
            </a:r>
          </a:p>
        </p:txBody>
      </p:sp>
      <p:sp>
        <p:nvSpPr>
          <p:cNvPr name="TextBox 5" id="5"/>
          <p:cNvSpPr txBox="true"/>
          <p:nvPr/>
        </p:nvSpPr>
        <p:spPr>
          <a:xfrm rot="0">
            <a:off x="8313687" y="399733"/>
            <a:ext cx="9797823" cy="4953000"/>
          </a:xfrm>
          <a:prstGeom prst="rect">
            <a:avLst/>
          </a:prstGeom>
        </p:spPr>
        <p:txBody>
          <a:bodyPr anchor="t" rtlCol="false" tIns="0" lIns="0" bIns="0" rIns="0">
            <a:spAutoFit/>
          </a:bodyPr>
          <a:lstStyle/>
          <a:p>
            <a:pPr algn="l">
              <a:lnSpc>
                <a:spcPts val="3960"/>
              </a:lnSpc>
            </a:pPr>
            <a:r>
              <a:rPr lang="en-US" sz="3300">
                <a:solidFill>
                  <a:srgbClr val="000000"/>
                </a:solidFill>
                <a:latin typeface="Staatliches"/>
                <a:ea typeface="Staatliches"/>
                <a:cs typeface="Staatliches"/>
                <a:sym typeface="Staatliches"/>
              </a:rPr>
              <a:t>* Highest Unemployment Rate:</a:t>
            </a:r>
          </a:p>
          <a:p>
            <a:pPr algn="l">
              <a:lnSpc>
                <a:spcPts val="3960"/>
              </a:lnSpc>
              <a:spcBef>
                <a:spcPct val="0"/>
              </a:spcBef>
            </a:pPr>
            <a:r>
              <a:rPr lang="en-US" sz="3300">
                <a:solidFill>
                  <a:srgbClr val="000000"/>
                </a:solidFill>
                <a:latin typeface="Staatliches"/>
                <a:ea typeface="Staatliches"/>
                <a:cs typeface="Staatliches"/>
                <a:sym typeface="Staatliches"/>
              </a:rPr>
              <a:t>   The highest rec</a:t>
            </a:r>
            <a:r>
              <a:rPr lang="en-US" sz="3300">
                <a:solidFill>
                  <a:srgbClr val="000000"/>
                </a:solidFill>
                <a:latin typeface="Staatliches"/>
                <a:ea typeface="Staatliches"/>
                <a:cs typeface="Staatliches"/>
                <a:sym typeface="Staatliches"/>
              </a:rPr>
              <a:t>orded unemployment rate in the data series was 13.40% in 2004. This period was associated with a relatively low inflation rate of 8.20%, aligning with the traditional Phillips Curve inverse relationship.</a:t>
            </a:r>
          </a:p>
          <a:p>
            <a:pPr algn="l">
              <a:lnSpc>
                <a:spcPts val="3960"/>
              </a:lnSpc>
              <a:spcBef>
                <a:spcPct val="0"/>
              </a:spcBef>
            </a:pPr>
            <a:r>
              <a:rPr lang="en-US" sz="3300">
                <a:solidFill>
                  <a:srgbClr val="000000"/>
                </a:solidFill>
                <a:latin typeface="Staatliches"/>
                <a:ea typeface="Staatliches"/>
                <a:cs typeface="Staatliches"/>
                <a:sym typeface="Staatliches"/>
              </a:rPr>
              <a:t> * Lowest Unemployment Rate (Projected):</a:t>
            </a:r>
          </a:p>
          <a:p>
            <a:pPr algn="l">
              <a:lnSpc>
                <a:spcPts val="3960"/>
              </a:lnSpc>
              <a:spcBef>
                <a:spcPct val="0"/>
              </a:spcBef>
            </a:pPr>
            <a:r>
              <a:rPr lang="en-US" sz="3300">
                <a:solidFill>
                  <a:srgbClr val="000000"/>
                </a:solidFill>
                <a:latin typeface="Staatliches"/>
                <a:ea typeface="Staatliches"/>
                <a:cs typeface="Staatliches"/>
                <a:sym typeface="Staatliches"/>
              </a:rPr>
              <a:t>   The unemployment rate is projected to fall to its lowest point, reaching 5.20% by 2029. This low unemployment is expected to coincide with a projected inflation rate of 5.50% and a very high nominal GDP of $535.99 Billion.</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F9F9F9"/>
        </a:solidFill>
      </p:bgPr>
    </p:bg>
    <p:spTree>
      <p:nvGrpSpPr>
        <p:cNvPr id="1" name=""/>
        <p:cNvGrpSpPr/>
        <p:nvPr/>
      </p:nvGrpSpPr>
      <p:grpSpPr>
        <a:xfrm>
          <a:off x="0" y="0"/>
          <a:ext cx="0" cy="0"/>
          <a:chOff x="0" y="0"/>
          <a:chExt cx="0" cy="0"/>
        </a:xfrm>
      </p:grpSpPr>
      <p:sp>
        <p:nvSpPr>
          <p:cNvPr name="TextBox 2" id="2"/>
          <p:cNvSpPr txBox="true"/>
          <p:nvPr/>
        </p:nvSpPr>
        <p:spPr>
          <a:xfrm rot="0">
            <a:off x="5602294" y="-9525"/>
            <a:ext cx="6538531" cy="640079"/>
          </a:xfrm>
          <a:prstGeom prst="rect">
            <a:avLst/>
          </a:prstGeom>
        </p:spPr>
        <p:txBody>
          <a:bodyPr anchor="t" rtlCol="false" tIns="0" lIns="0" bIns="0" rIns="0">
            <a:spAutoFit/>
          </a:bodyPr>
          <a:lstStyle/>
          <a:p>
            <a:pPr algn="ctr">
              <a:lnSpc>
                <a:spcPts val="4199"/>
              </a:lnSpc>
            </a:pPr>
            <a:r>
              <a:rPr lang="en-US" b="true" sz="4199">
                <a:solidFill>
                  <a:srgbClr val="000000"/>
                </a:solidFill>
                <a:latin typeface="Heading Now 71-78 Bold"/>
                <a:ea typeface="Heading Now 71-78 Bold"/>
                <a:cs typeface="Heading Now 71-78 Bold"/>
                <a:sym typeface="Heading Now 71-78 Bold"/>
              </a:rPr>
              <a:t>RECOMENDATION</a:t>
            </a:r>
          </a:p>
        </p:txBody>
      </p:sp>
      <p:sp>
        <p:nvSpPr>
          <p:cNvPr name="TextBox 3" id="3"/>
          <p:cNvSpPr txBox="true"/>
          <p:nvPr/>
        </p:nvSpPr>
        <p:spPr>
          <a:xfrm rot="0">
            <a:off x="0" y="851451"/>
            <a:ext cx="18288000" cy="9149714"/>
          </a:xfrm>
          <a:prstGeom prst="rect">
            <a:avLst/>
          </a:prstGeom>
        </p:spPr>
        <p:txBody>
          <a:bodyPr anchor="t" rtlCol="false" tIns="0" lIns="0" bIns="0" rIns="0">
            <a:spAutoFit/>
          </a:bodyPr>
          <a:lstStyle/>
          <a:p>
            <a:pPr algn="just">
              <a:lnSpc>
                <a:spcPts val="4299"/>
              </a:lnSpc>
            </a:pPr>
            <a:r>
              <a:rPr lang="en-US" sz="4299" b="true">
                <a:solidFill>
                  <a:srgbClr val="000000"/>
                </a:solidFill>
                <a:latin typeface="Heading Now 71-78 Bold"/>
                <a:ea typeface="Heading Now 71-78 Bold"/>
                <a:cs typeface="Heading Now 71-78 Bold"/>
                <a:sym typeface="Heading Now 71-78 Bold"/>
              </a:rPr>
              <a:t>*</a:t>
            </a:r>
            <a:r>
              <a:rPr lang="en-US" sz="4299">
                <a:solidFill>
                  <a:srgbClr val="000000"/>
                </a:solidFill>
                <a:latin typeface="Heading Now 71-78"/>
                <a:ea typeface="Heading Now 71-78"/>
                <a:cs typeface="Heading Now 71-78"/>
                <a:sym typeface="Heading Now 71-78"/>
              </a:rPr>
              <a:t> Positive Real Rates: Maintain interest rates above inflation to stabilize the currency and encourage savings.</a:t>
            </a:r>
          </a:p>
          <a:p>
            <a:pPr algn="just">
              <a:lnSpc>
                <a:spcPts val="4199"/>
              </a:lnSpc>
            </a:pPr>
          </a:p>
          <a:p>
            <a:pPr algn="just">
              <a:lnSpc>
                <a:spcPts val="4199"/>
              </a:lnSpc>
            </a:pPr>
            <a:r>
              <a:rPr lang="en-US" sz="4199">
                <a:solidFill>
                  <a:srgbClr val="000000"/>
                </a:solidFill>
                <a:latin typeface="Heading Now 71-78"/>
                <a:ea typeface="Heading Now 71-78"/>
                <a:cs typeface="Heading Now 71-78"/>
                <a:sym typeface="Heading Now 71-78"/>
              </a:rPr>
              <a:t> </a:t>
            </a:r>
            <a:r>
              <a:rPr lang="en-US" sz="4199" b="true">
                <a:solidFill>
                  <a:srgbClr val="000000"/>
                </a:solidFill>
                <a:latin typeface="Heading Now 71-78 Bold"/>
                <a:ea typeface="Heading Now 71-78 Bold"/>
                <a:cs typeface="Heading Now 71-78 Bold"/>
                <a:sym typeface="Heading Now 71-78 Bold"/>
              </a:rPr>
              <a:t>*</a:t>
            </a:r>
            <a:r>
              <a:rPr lang="en-US" sz="4199">
                <a:solidFill>
                  <a:srgbClr val="000000"/>
                </a:solidFill>
                <a:latin typeface="Heading Now 71-78"/>
                <a:ea typeface="Heading Now 71-78"/>
                <a:cs typeface="Heading Now 71-78"/>
                <a:sym typeface="Heading Now 71-78"/>
              </a:rPr>
              <a:t> Export Focus: Aggressively boost exports and attract foreign direct investment (FDI) to fix the chronic trade deficit.</a:t>
            </a:r>
          </a:p>
          <a:p>
            <a:pPr algn="just">
              <a:lnSpc>
                <a:spcPts val="4199"/>
              </a:lnSpc>
            </a:pPr>
          </a:p>
          <a:p>
            <a:pPr algn="just">
              <a:lnSpc>
                <a:spcPts val="4199"/>
              </a:lnSpc>
            </a:pPr>
            <a:r>
              <a:rPr lang="en-US" sz="4199">
                <a:solidFill>
                  <a:srgbClr val="000000"/>
                </a:solidFill>
                <a:latin typeface="Heading Now 71-78"/>
                <a:ea typeface="Heading Now 71-78"/>
                <a:cs typeface="Heading Now 71-78"/>
                <a:sym typeface="Heading Now 71-78"/>
              </a:rPr>
              <a:t> </a:t>
            </a:r>
            <a:r>
              <a:rPr lang="en-US" sz="4199" b="true">
                <a:solidFill>
                  <a:srgbClr val="000000"/>
                </a:solidFill>
                <a:latin typeface="Heading Now 71-78 Bold"/>
                <a:ea typeface="Heading Now 71-78 Bold"/>
                <a:cs typeface="Heading Now 71-78 Bold"/>
                <a:sym typeface="Heading Now 71-78 Bold"/>
              </a:rPr>
              <a:t>*</a:t>
            </a:r>
            <a:r>
              <a:rPr lang="en-US" sz="4199">
                <a:solidFill>
                  <a:srgbClr val="000000"/>
                </a:solidFill>
                <a:latin typeface="Heading Now 71-78"/>
                <a:ea typeface="Heading Now 71-78"/>
                <a:cs typeface="Heading Now 71-78"/>
                <a:sym typeface="Heading Now 71-78"/>
              </a:rPr>
              <a:t> Empower Private Sector: Accelerate structural reforms to remove obstacles and make the private sector the main driver of economic growth.</a:t>
            </a:r>
          </a:p>
          <a:p>
            <a:pPr algn="just">
              <a:lnSpc>
                <a:spcPts val="4199"/>
              </a:lnSpc>
            </a:pPr>
          </a:p>
          <a:p>
            <a:pPr algn="just">
              <a:lnSpc>
                <a:spcPts val="4199"/>
              </a:lnSpc>
            </a:pPr>
            <a:r>
              <a:rPr lang="en-US" sz="4199">
                <a:solidFill>
                  <a:srgbClr val="000000"/>
                </a:solidFill>
                <a:latin typeface="Heading Now 71-78"/>
                <a:ea typeface="Heading Now 71-78"/>
                <a:cs typeface="Heading Now 71-78"/>
                <a:sym typeface="Heading Now 71-78"/>
              </a:rPr>
              <a:t> </a:t>
            </a:r>
            <a:r>
              <a:rPr lang="en-US" sz="4199" b="true">
                <a:solidFill>
                  <a:srgbClr val="000000"/>
                </a:solidFill>
                <a:latin typeface="Heading Now 71-78 Bold"/>
                <a:ea typeface="Heading Now 71-78 Bold"/>
                <a:cs typeface="Heading Now 71-78 Bold"/>
                <a:sym typeface="Heading Now 71-78 Bold"/>
              </a:rPr>
              <a:t>*</a:t>
            </a:r>
            <a:r>
              <a:rPr lang="en-US" sz="4199">
                <a:solidFill>
                  <a:srgbClr val="000000"/>
                </a:solidFill>
                <a:latin typeface="Heading Now 71-78"/>
                <a:ea typeface="Heading Now 71-78"/>
                <a:cs typeface="Heading Now 71-78"/>
                <a:sym typeface="Heading Now 71-78"/>
              </a:rPr>
              <a:t> Invest in Skills: Prioritize vocational training and education to ensure the low unemployment rate is productive and sustainable.</a:t>
            </a:r>
          </a:p>
          <a:p>
            <a:pPr algn="just">
              <a:lnSpc>
                <a:spcPts val="4199"/>
              </a:lnSpc>
            </a:pPr>
          </a:p>
          <a:p>
            <a:pPr algn="just">
              <a:lnSpc>
                <a:spcPts val="4399"/>
              </a:lnSpc>
            </a:pPr>
            <a:r>
              <a:rPr lang="en-US" sz="4399">
                <a:solidFill>
                  <a:srgbClr val="000000"/>
                </a:solidFill>
                <a:latin typeface="Heading Now 71-78"/>
                <a:ea typeface="Heading Now 71-78"/>
                <a:cs typeface="Heading Now 71-78"/>
                <a:sym typeface="Heading Now 71-78"/>
              </a:rPr>
              <a:t> </a:t>
            </a:r>
            <a:r>
              <a:rPr lang="en-US" sz="4399" b="true">
                <a:solidFill>
                  <a:srgbClr val="000000"/>
                </a:solidFill>
                <a:latin typeface="Heading Now 71-78 Bold"/>
                <a:ea typeface="Heading Now 71-78 Bold"/>
                <a:cs typeface="Heading Now 71-78 Bold"/>
                <a:sym typeface="Heading Now 71-78 Bold"/>
              </a:rPr>
              <a:t>*</a:t>
            </a:r>
            <a:r>
              <a:rPr lang="en-US" sz="4399">
                <a:solidFill>
                  <a:srgbClr val="000000"/>
                </a:solidFill>
                <a:latin typeface="Heading Now 71-78"/>
                <a:ea typeface="Heading Now 71-78"/>
                <a:cs typeface="Heading Now 71-78"/>
                <a:sym typeface="Heading Now 71-78"/>
              </a:rPr>
              <a:t> Debt Management: Implement strict fiscal discipline to reduce government debt and limit reliance on heavy borrowing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300" y="0"/>
            <a:ext cx="18030825" cy="10287000"/>
            <a:chOff x="0" y="0"/>
            <a:chExt cx="24041100" cy="13716000"/>
          </a:xfrm>
        </p:grpSpPr>
        <p:sp>
          <p:nvSpPr>
            <p:cNvPr name="Freeform 3" id="3">
              <a:hlinkClick r:id="rId3" tooltip="https://app.powerbi.com/groups/me/reports/d0d4d7f8-0ba9-4fde-b574-1a67e6cef83e/?pbi_source=PowerPoint"/>
            </p:cNvPr>
            <p:cNvSpPr/>
            <p:nvPr/>
          </p:nvSpPr>
          <p:spPr>
            <a:xfrm flipH="false" flipV="false" rot="0">
              <a:off x="0" y="0"/>
              <a:ext cx="24041100" cy="13716000"/>
            </a:xfrm>
            <a:custGeom>
              <a:avLst/>
              <a:gdLst/>
              <a:ahLst/>
              <a:cxnLst/>
              <a:rect r="r" b="b" t="t" l="l"/>
              <a:pathLst>
                <a:path h="13716000" w="24041100">
                  <a:moveTo>
                    <a:pt x="0" y="0"/>
                  </a:moveTo>
                  <a:lnTo>
                    <a:pt x="24041100" y="0"/>
                  </a:lnTo>
                  <a:lnTo>
                    <a:pt x="24041100" y="13716000"/>
                  </a:lnTo>
                  <a:lnTo>
                    <a:pt x="0" y="13716000"/>
                  </a:lnTo>
                  <a:lnTo>
                    <a:pt x="0" y="0"/>
                  </a:lnTo>
                  <a:close/>
                </a:path>
              </a:pathLst>
            </a:custGeom>
            <a:blipFill>
              <a:blip r:embed="rId4"/>
              <a:stretch>
                <a:fillRect l="-18" t="0" r="-18"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300" y="0"/>
            <a:ext cx="18030825" cy="10287000"/>
            <a:chOff x="0" y="0"/>
            <a:chExt cx="24041100" cy="13716000"/>
          </a:xfrm>
        </p:grpSpPr>
        <p:sp>
          <p:nvSpPr>
            <p:cNvPr name="Freeform 3" id="3">
              <a:hlinkClick r:id="rId3" tooltip="https://app.powerbi.com/groups/me/reports/d0d4d7f8-0ba9-4fde-b574-1a67e6cef83e/?pbi_source=PowerPoint"/>
            </p:cNvPr>
            <p:cNvSpPr/>
            <p:nvPr/>
          </p:nvSpPr>
          <p:spPr>
            <a:xfrm flipH="false" flipV="false" rot="0">
              <a:off x="0" y="0"/>
              <a:ext cx="24041100" cy="13716000"/>
            </a:xfrm>
            <a:custGeom>
              <a:avLst/>
              <a:gdLst/>
              <a:ahLst/>
              <a:cxnLst/>
              <a:rect r="r" b="b" t="t" l="l"/>
              <a:pathLst>
                <a:path h="13716000" w="24041100">
                  <a:moveTo>
                    <a:pt x="0" y="0"/>
                  </a:moveTo>
                  <a:lnTo>
                    <a:pt x="24041100" y="0"/>
                  </a:lnTo>
                  <a:lnTo>
                    <a:pt x="24041100" y="13716000"/>
                  </a:lnTo>
                  <a:lnTo>
                    <a:pt x="0" y="13716000"/>
                  </a:lnTo>
                  <a:lnTo>
                    <a:pt x="0" y="0"/>
                  </a:lnTo>
                  <a:close/>
                </a:path>
              </a:pathLst>
            </a:custGeom>
            <a:blipFill>
              <a:blip r:embed="rId4"/>
              <a:stretch>
                <a:fillRect l="-18" t="0" r="-18"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2040" y="5559080"/>
            <a:ext cx="1339808" cy="1225800"/>
            <a:chOff x="0" y="0"/>
            <a:chExt cx="1786411" cy="1634400"/>
          </a:xfrm>
        </p:grpSpPr>
        <p:sp>
          <p:nvSpPr>
            <p:cNvPr name="Freeform 3" id="3"/>
            <p:cNvSpPr/>
            <p:nvPr/>
          </p:nvSpPr>
          <p:spPr>
            <a:xfrm flipH="false" flipV="false" rot="0">
              <a:off x="0" y="0"/>
              <a:ext cx="1786423" cy="1634363"/>
            </a:xfrm>
            <a:custGeom>
              <a:avLst/>
              <a:gdLst/>
              <a:ahLst/>
              <a:cxnLst/>
              <a:rect r="r" b="b" t="t" l="l"/>
              <a:pathLst>
                <a:path h="1634363" w="1786423">
                  <a:moveTo>
                    <a:pt x="0" y="69850"/>
                  </a:moveTo>
                  <a:cubicBezTo>
                    <a:pt x="0" y="31242"/>
                    <a:pt x="34451" y="0"/>
                    <a:pt x="77025" y="0"/>
                  </a:cubicBezTo>
                  <a:lnTo>
                    <a:pt x="1709399" y="0"/>
                  </a:lnTo>
                  <a:cubicBezTo>
                    <a:pt x="1751973" y="0"/>
                    <a:pt x="1786423" y="31242"/>
                    <a:pt x="1786423" y="69850"/>
                  </a:cubicBezTo>
                  <a:lnTo>
                    <a:pt x="1786423" y="1564513"/>
                  </a:lnTo>
                  <a:cubicBezTo>
                    <a:pt x="1786423" y="1603121"/>
                    <a:pt x="1751973" y="1634363"/>
                    <a:pt x="1709399" y="1634363"/>
                  </a:cubicBezTo>
                  <a:lnTo>
                    <a:pt x="77025" y="1634363"/>
                  </a:lnTo>
                  <a:cubicBezTo>
                    <a:pt x="34451" y="1634363"/>
                    <a:pt x="0" y="1603121"/>
                    <a:pt x="0" y="1564513"/>
                  </a:cubicBezTo>
                  <a:close/>
                </a:path>
              </a:pathLst>
            </a:custGeom>
            <a:solidFill>
              <a:srgbClr val="FFF2CC"/>
            </a:solidFill>
            <a:ln w="12700">
              <a:solidFill>
                <a:srgbClr val="000000"/>
              </a:solidFill>
            </a:ln>
          </p:spPr>
        </p:sp>
      </p:grpSp>
      <p:grpSp>
        <p:nvGrpSpPr>
          <p:cNvPr name="Group 4" id="4"/>
          <p:cNvGrpSpPr/>
          <p:nvPr/>
        </p:nvGrpSpPr>
        <p:grpSpPr>
          <a:xfrm rot="0">
            <a:off x="1572040" y="7670705"/>
            <a:ext cx="1339808" cy="1225800"/>
            <a:chOff x="0" y="0"/>
            <a:chExt cx="1786411" cy="1634400"/>
          </a:xfrm>
        </p:grpSpPr>
        <p:sp>
          <p:nvSpPr>
            <p:cNvPr name="Freeform 5" id="5"/>
            <p:cNvSpPr/>
            <p:nvPr/>
          </p:nvSpPr>
          <p:spPr>
            <a:xfrm flipH="false" flipV="false" rot="0">
              <a:off x="0" y="0"/>
              <a:ext cx="1786423" cy="1634363"/>
            </a:xfrm>
            <a:custGeom>
              <a:avLst/>
              <a:gdLst/>
              <a:ahLst/>
              <a:cxnLst/>
              <a:rect r="r" b="b" t="t" l="l"/>
              <a:pathLst>
                <a:path h="1634363" w="1786423">
                  <a:moveTo>
                    <a:pt x="0" y="69850"/>
                  </a:moveTo>
                  <a:cubicBezTo>
                    <a:pt x="0" y="31242"/>
                    <a:pt x="34451" y="0"/>
                    <a:pt x="77025" y="0"/>
                  </a:cubicBezTo>
                  <a:lnTo>
                    <a:pt x="1709399" y="0"/>
                  </a:lnTo>
                  <a:cubicBezTo>
                    <a:pt x="1751973" y="0"/>
                    <a:pt x="1786423" y="31242"/>
                    <a:pt x="1786423" y="69850"/>
                  </a:cubicBezTo>
                  <a:lnTo>
                    <a:pt x="1786423" y="1564513"/>
                  </a:lnTo>
                  <a:cubicBezTo>
                    <a:pt x="1786423" y="1603121"/>
                    <a:pt x="1751973" y="1634363"/>
                    <a:pt x="1709399" y="1634363"/>
                  </a:cubicBezTo>
                  <a:lnTo>
                    <a:pt x="77025" y="1634363"/>
                  </a:lnTo>
                  <a:cubicBezTo>
                    <a:pt x="34451" y="1634363"/>
                    <a:pt x="0" y="1603121"/>
                    <a:pt x="0" y="1564513"/>
                  </a:cubicBezTo>
                  <a:close/>
                </a:path>
              </a:pathLst>
            </a:custGeom>
            <a:solidFill>
              <a:srgbClr val="FFF2CC"/>
            </a:solidFill>
            <a:ln w="12700">
              <a:solidFill>
                <a:srgbClr val="000000"/>
              </a:solidFill>
            </a:ln>
          </p:spPr>
        </p:sp>
      </p:grpSp>
      <p:grpSp>
        <p:nvGrpSpPr>
          <p:cNvPr name="Group 6" id="6"/>
          <p:cNvGrpSpPr/>
          <p:nvPr/>
        </p:nvGrpSpPr>
        <p:grpSpPr>
          <a:xfrm rot="0">
            <a:off x="1572040" y="3580805"/>
            <a:ext cx="1339808" cy="1225800"/>
            <a:chOff x="0" y="0"/>
            <a:chExt cx="1786411" cy="1634400"/>
          </a:xfrm>
        </p:grpSpPr>
        <p:sp>
          <p:nvSpPr>
            <p:cNvPr name="Freeform 7" id="7"/>
            <p:cNvSpPr/>
            <p:nvPr/>
          </p:nvSpPr>
          <p:spPr>
            <a:xfrm flipH="false" flipV="false" rot="0">
              <a:off x="0" y="0"/>
              <a:ext cx="1786423" cy="1634363"/>
            </a:xfrm>
            <a:custGeom>
              <a:avLst/>
              <a:gdLst/>
              <a:ahLst/>
              <a:cxnLst/>
              <a:rect r="r" b="b" t="t" l="l"/>
              <a:pathLst>
                <a:path h="1634363" w="1786423">
                  <a:moveTo>
                    <a:pt x="0" y="69850"/>
                  </a:moveTo>
                  <a:cubicBezTo>
                    <a:pt x="0" y="31242"/>
                    <a:pt x="34451" y="0"/>
                    <a:pt x="77025" y="0"/>
                  </a:cubicBezTo>
                  <a:lnTo>
                    <a:pt x="1709399" y="0"/>
                  </a:lnTo>
                  <a:cubicBezTo>
                    <a:pt x="1751973" y="0"/>
                    <a:pt x="1786423" y="31242"/>
                    <a:pt x="1786423" y="69850"/>
                  </a:cubicBezTo>
                  <a:lnTo>
                    <a:pt x="1786423" y="1564513"/>
                  </a:lnTo>
                  <a:cubicBezTo>
                    <a:pt x="1786423" y="1603121"/>
                    <a:pt x="1751973" y="1634363"/>
                    <a:pt x="1709399" y="1634363"/>
                  </a:cubicBezTo>
                  <a:lnTo>
                    <a:pt x="77025" y="1634363"/>
                  </a:lnTo>
                  <a:cubicBezTo>
                    <a:pt x="34451" y="1634363"/>
                    <a:pt x="0" y="1603121"/>
                    <a:pt x="0" y="1564513"/>
                  </a:cubicBezTo>
                  <a:close/>
                </a:path>
              </a:pathLst>
            </a:custGeom>
            <a:solidFill>
              <a:srgbClr val="FFF2CC"/>
            </a:solidFill>
            <a:ln w="12700">
              <a:solidFill>
                <a:srgbClr val="000000"/>
              </a:solidFill>
            </a:ln>
          </p:spPr>
        </p:sp>
      </p:grpSp>
      <p:grpSp>
        <p:nvGrpSpPr>
          <p:cNvPr name="Group 8" id="8"/>
          <p:cNvGrpSpPr/>
          <p:nvPr/>
        </p:nvGrpSpPr>
        <p:grpSpPr>
          <a:xfrm rot="0">
            <a:off x="1572040" y="1776654"/>
            <a:ext cx="1339808" cy="1225800"/>
            <a:chOff x="0" y="0"/>
            <a:chExt cx="1786411" cy="1634400"/>
          </a:xfrm>
        </p:grpSpPr>
        <p:sp>
          <p:nvSpPr>
            <p:cNvPr name="Freeform 9" id="9"/>
            <p:cNvSpPr/>
            <p:nvPr/>
          </p:nvSpPr>
          <p:spPr>
            <a:xfrm flipH="false" flipV="false" rot="0">
              <a:off x="0" y="0"/>
              <a:ext cx="1786423" cy="1634363"/>
            </a:xfrm>
            <a:custGeom>
              <a:avLst/>
              <a:gdLst/>
              <a:ahLst/>
              <a:cxnLst/>
              <a:rect r="r" b="b" t="t" l="l"/>
              <a:pathLst>
                <a:path h="1634363" w="1786423">
                  <a:moveTo>
                    <a:pt x="0" y="69850"/>
                  </a:moveTo>
                  <a:cubicBezTo>
                    <a:pt x="0" y="31242"/>
                    <a:pt x="34451" y="0"/>
                    <a:pt x="77025" y="0"/>
                  </a:cubicBezTo>
                  <a:lnTo>
                    <a:pt x="1709399" y="0"/>
                  </a:lnTo>
                  <a:cubicBezTo>
                    <a:pt x="1751973" y="0"/>
                    <a:pt x="1786423" y="31242"/>
                    <a:pt x="1786423" y="69850"/>
                  </a:cubicBezTo>
                  <a:lnTo>
                    <a:pt x="1786423" y="1564513"/>
                  </a:lnTo>
                  <a:cubicBezTo>
                    <a:pt x="1786423" y="1603121"/>
                    <a:pt x="1751973" y="1634363"/>
                    <a:pt x="1709399" y="1634363"/>
                  </a:cubicBezTo>
                  <a:lnTo>
                    <a:pt x="77025" y="1634363"/>
                  </a:lnTo>
                  <a:cubicBezTo>
                    <a:pt x="34451" y="1634363"/>
                    <a:pt x="0" y="1603121"/>
                    <a:pt x="0" y="1564513"/>
                  </a:cubicBezTo>
                  <a:close/>
                </a:path>
              </a:pathLst>
            </a:custGeom>
            <a:solidFill>
              <a:srgbClr val="FFF2CC"/>
            </a:solidFill>
            <a:ln w="12700">
              <a:solidFill>
                <a:srgbClr val="000000"/>
              </a:solidFill>
            </a:ln>
          </p:spPr>
        </p:sp>
      </p:grpSp>
      <p:grpSp>
        <p:nvGrpSpPr>
          <p:cNvPr name="Group 10" id="10"/>
          <p:cNvGrpSpPr/>
          <p:nvPr/>
        </p:nvGrpSpPr>
        <p:grpSpPr>
          <a:xfrm rot="0">
            <a:off x="2241945" y="3002454"/>
            <a:ext cx="4476123" cy="914095"/>
            <a:chOff x="0" y="0"/>
            <a:chExt cx="5968164" cy="1218794"/>
          </a:xfrm>
        </p:grpSpPr>
        <p:sp>
          <p:nvSpPr>
            <p:cNvPr name="Freeform 11" id="11"/>
            <p:cNvSpPr/>
            <p:nvPr/>
          </p:nvSpPr>
          <p:spPr>
            <a:xfrm flipH="false" flipV="false" rot="0">
              <a:off x="0" y="0"/>
              <a:ext cx="5968164" cy="1218794"/>
            </a:xfrm>
            <a:custGeom>
              <a:avLst/>
              <a:gdLst/>
              <a:ahLst/>
              <a:cxnLst/>
              <a:rect r="r" b="b" t="t" l="l"/>
              <a:pathLst>
                <a:path h="1218794" w="5968164">
                  <a:moveTo>
                    <a:pt x="0" y="0"/>
                  </a:moveTo>
                  <a:lnTo>
                    <a:pt x="5968164" y="0"/>
                  </a:lnTo>
                  <a:lnTo>
                    <a:pt x="5968164" y="1218794"/>
                  </a:lnTo>
                  <a:lnTo>
                    <a:pt x="0" y="1218794"/>
                  </a:lnTo>
                  <a:close/>
                </a:path>
              </a:pathLst>
            </a:custGeom>
            <a:solidFill>
              <a:srgbClr val="000000">
                <a:alpha val="0"/>
              </a:srgbClr>
            </a:solidFill>
          </p:spPr>
        </p:sp>
        <p:sp>
          <p:nvSpPr>
            <p:cNvPr name="TextBox 12" id="12"/>
            <p:cNvSpPr txBox="true"/>
            <p:nvPr/>
          </p:nvSpPr>
          <p:spPr>
            <a:xfrm>
              <a:off x="0" y="0"/>
              <a:ext cx="5968164" cy="1218794"/>
            </a:xfrm>
            <a:prstGeom prst="rect">
              <a:avLst/>
            </a:prstGeom>
          </p:spPr>
          <p:txBody>
            <a:bodyPr anchor="b" rtlCol="false" tIns="0" lIns="0" bIns="0" rIns="0"/>
            <a:lstStyle/>
            <a:p>
              <a:pPr algn="l">
                <a:lnSpc>
                  <a:spcPts val="5759"/>
                </a:lnSpc>
              </a:pPr>
              <a:r>
                <a:rPr lang="en-US" sz="4800">
                  <a:solidFill>
                    <a:srgbClr val="434343"/>
                  </a:solidFill>
                  <a:latin typeface="Staatliches"/>
                  <a:ea typeface="Staatliches"/>
                  <a:cs typeface="Staatliches"/>
                  <a:sym typeface="Staatliches"/>
                </a:rPr>
                <a:t>Top GDP Growth</a:t>
              </a:r>
            </a:p>
          </p:txBody>
        </p:sp>
      </p:grpSp>
      <p:sp>
        <p:nvSpPr>
          <p:cNvPr name="TextBox 13" id="13"/>
          <p:cNvSpPr txBox="true"/>
          <p:nvPr/>
        </p:nvSpPr>
        <p:spPr>
          <a:xfrm rot="0">
            <a:off x="3259999" y="2018079"/>
            <a:ext cx="3734461" cy="73342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USA</a:t>
            </a:r>
            <a:r>
              <a:rPr lang="en-US" sz="2400">
                <a:solidFill>
                  <a:srgbClr val="434343"/>
                </a:solidFill>
                <a:latin typeface="Arimo"/>
                <a:ea typeface="Arimo"/>
                <a:cs typeface="Arimo"/>
                <a:sym typeface="Arimo"/>
              </a:rPr>
              <a:t> (29K), China (19K), Germany, Japan, India</a:t>
            </a:r>
          </a:p>
        </p:txBody>
      </p:sp>
      <p:grpSp>
        <p:nvGrpSpPr>
          <p:cNvPr name="Group 14" id="14"/>
          <p:cNvGrpSpPr/>
          <p:nvPr/>
        </p:nvGrpSpPr>
        <p:grpSpPr>
          <a:xfrm rot="0">
            <a:off x="2241945" y="1028700"/>
            <a:ext cx="4752515" cy="914095"/>
            <a:chOff x="0" y="0"/>
            <a:chExt cx="6336687" cy="1218794"/>
          </a:xfrm>
        </p:grpSpPr>
        <p:sp>
          <p:nvSpPr>
            <p:cNvPr name="Freeform 15" id="15"/>
            <p:cNvSpPr/>
            <p:nvPr/>
          </p:nvSpPr>
          <p:spPr>
            <a:xfrm flipH="false" flipV="false" rot="0">
              <a:off x="0" y="0"/>
              <a:ext cx="6336687" cy="1218794"/>
            </a:xfrm>
            <a:custGeom>
              <a:avLst/>
              <a:gdLst/>
              <a:ahLst/>
              <a:cxnLst/>
              <a:rect r="r" b="b" t="t" l="l"/>
              <a:pathLst>
                <a:path h="1218794" w="6336687">
                  <a:moveTo>
                    <a:pt x="0" y="0"/>
                  </a:moveTo>
                  <a:lnTo>
                    <a:pt x="6336687" y="0"/>
                  </a:lnTo>
                  <a:lnTo>
                    <a:pt x="6336687" y="1218794"/>
                  </a:lnTo>
                  <a:lnTo>
                    <a:pt x="0" y="1218794"/>
                  </a:lnTo>
                  <a:close/>
                </a:path>
              </a:pathLst>
            </a:custGeom>
            <a:solidFill>
              <a:srgbClr val="000000">
                <a:alpha val="0"/>
              </a:srgbClr>
            </a:solidFill>
          </p:spPr>
        </p:sp>
        <p:sp>
          <p:nvSpPr>
            <p:cNvPr name="TextBox 16" id="16"/>
            <p:cNvSpPr txBox="true"/>
            <p:nvPr/>
          </p:nvSpPr>
          <p:spPr>
            <a:xfrm>
              <a:off x="0" y="0"/>
              <a:ext cx="6336687" cy="1218794"/>
            </a:xfrm>
            <a:prstGeom prst="rect">
              <a:avLst/>
            </a:prstGeom>
          </p:spPr>
          <p:txBody>
            <a:bodyPr anchor="b" rtlCol="false" tIns="0" lIns="0" bIns="0" rIns="0"/>
            <a:lstStyle/>
            <a:p>
              <a:pPr algn="l">
                <a:lnSpc>
                  <a:spcPts val="5759"/>
                </a:lnSpc>
              </a:pPr>
              <a:r>
                <a:rPr lang="en-US" sz="4800">
                  <a:solidFill>
                    <a:srgbClr val="434343"/>
                  </a:solidFill>
                  <a:latin typeface="Staatliches"/>
                  <a:ea typeface="Staatliches"/>
                  <a:cs typeface="Staatliches"/>
                  <a:sym typeface="Staatliches"/>
                </a:rPr>
                <a:t>Top 1</a:t>
              </a:r>
              <a:r>
                <a:rPr lang="en-US" sz="4800">
                  <a:solidFill>
                    <a:srgbClr val="434343"/>
                  </a:solidFill>
                  <a:latin typeface="Staatliches"/>
                  <a:ea typeface="Staatliches"/>
                  <a:cs typeface="Staatliches"/>
                  <a:sym typeface="Staatliches"/>
                </a:rPr>
                <a:t>0 GDP</a:t>
              </a:r>
            </a:p>
          </p:txBody>
        </p:sp>
      </p:grpSp>
      <p:sp>
        <p:nvSpPr>
          <p:cNvPr name="TextBox 17" id="17"/>
          <p:cNvSpPr txBox="true"/>
          <p:nvPr/>
        </p:nvSpPr>
        <p:spPr>
          <a:xfrm rot="0">
            <a:off x="3259999" y="3907025"/>
            <a:ext cx="3026416" cy="73342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B</a:t>
            </a:r>
            <a:r>
              <a:rPr lang="en-US" sz="2400">
                <a:solidFill>
                  <a:srgbClr val="434343"/>
                </a:solidFill>
                <a:latin typeface="Arimo"/>
                <a:ea typeface="Arimo"/>
                <a:cs typeface="Arimo"/>
                <a:sym typeface="Arimo"/>
              </a:rPr>
              <a:t>olivia, Vietnam, Mongolia</a:t>
            </a:r>
          </a:p>
        </p:txBody>
      </p:sp>
      <p:grpSp>
        <p:nvGrpSpPr>
          <p:cNvPr name="Group 18" id="18"/>
          <p:cNvGrpSpPr/>
          <p:nvPr/>
        </p:nvGrpSpPr>
        <p:grpSpPr>
          <a:xfrm rot="0">
            <a:off x="2173761" y="4806605"/>
            <a:ext cx="4752515" cy="914095"/>
            <a:chOff x="0" y="0"/>
            <a:chExt cx="6336687" cy="1218794"/>
          </a:xfrm>
        </p:grpSpPr>
        <p:sp>
          <p:nvSpPr>
            <p:cNvPr name="Freeform 19" id="19"/>
            <p:cNvSpPr/>
            <p:nvPr/>
          </p:nvSpPr>
          <p:spPr>
            <a:xfrm flipH="false" flipV="false" rot="0">
              <a:off x="0" y="0"/>
              <a:ext cx="6336687" cy="1218794"/>
            </a:xfrm>
            <a:custGeom>
              <a:avLst/>
              <a:gdLst/>
              <a:ahLst/>
              <a:cxnLst/>
              <a:rect r="r" b="b" t="t" l="l"/>
              <a:pathLst>
                <a:path h="1218794" w="6336687">
                  <a:moveTo>
                    <a:pt x="0" y="0"/>
                  </a:moveTo>
                  <a:lnTo>
                    <a:pt x="6336687" y="0"/>
                  </a:lnTo>
                  <a:lnTo>
                    <a:pt x="6336687" y="1218794"/>
                  </a:lnTo>
                  <a:lnTo>
                    <a:pt x="0" y="1218794"/>
                  </a:lnTo>
                  <a:close/>
                </a:path>
              </a:pathLst>
            </a:custGeom>
            <a:solidFill>
              <a:srgbClr val="000000">
                <a:alpha val="0"/>
              </a:srgbClr>
            </a:solidFill>
          </p:spPr>
        </p:sp>
        <p:sp>
          <p:nvSpPr>
            <p:cNvPr name="TextBox 20" id="20"/>
            <p:cNvSpPr txBox="true"/>
            <p:nvPr/>
          </p:nvSpPr>
          <p:spPr>
            <a:xfrm>
              <a:off x="0" y="0"/>
              <a:ext cx="6336687" cy="1218794"/>
            </a:xfrm>
            <a:prstGeom prst="rect">
              <a:avLst/>
            </a:prstGeom>
          </p:spPr>
          <p:txBody>
            <a:bodyPr anchor="b" rtlCol="false" tIns="0" lIns="0" bIns="0" rIns="0"/>
            <a:lstStyle/>
            <a:p>
              <a:pPr algn="l">
                <a:lnSpc>
                  <a:spcPts val="5759"/>
                </a:lnSpc>
              </a:pPr>
              <a:r>
                <a:rPr lang="en-US" sz="4800">
                  <a:solidFill>
                    <a:srgbClr val="434343"/>
                  </a:solidFill>
                  <a:latin typeface="Staatliches"/>
                  <a:ea typeface="Staatliches"/>
                  <a:cs typeface="Staatliches"/>
                  <a:sym typeface="Staatliches"/>
                </a:rPr>
                <a:t>Top</a:t>
              </a:r>
              <a:r>
                <a:rPr lang="en-US" sz="4800">
                  <a:solidFill>
                    <a:srgbClr val="434343"/>
                  </a:solidFill>
                  <a:latin typeface="Staatliches"/>
                  <a:ea typeface="Staatliches"/>
                  <a:cs typeface="Staatliches"/>
                  <a:sym typeface="Staatliches"/>
                </a:rPr>
                <a:t> Interest Rates</a:t>
              </a:r>
            </a:p>
          </p:txBody>
        </p:sp>
      </p:grpSp>
      <p:sp>
        <p:nvSpPr>
          <p:cNvPr name="TextBox 21" id="21"/>
          <p:cNvSpPr txBox="true"/>
          <p:nvPr/>
        </p:nvSpPr>
        <p:spPr>
          <a:xfrm rot="0">
            <a:off x="3096734" y="5619530"/>
            <a:ext cx="2766544" cy="109537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 V</a:t>
            </a:r>
            <a:r>
              <a:rPr lang="en-US" sz="2400">
                <a:solidFill>
                  <a:srgbClr val="434343"/>
                </a:solidFill>
                <a:latin typeface="Arimo"/>
                <a:ea typeface="Arimo"/>
                <a:cs typeface="Arimo"/>
                <a:sym typeface="Arimo"/>
              </a:rPr>
              <a:t>enezuela (59), Turkey (43), Argentina (29)</a:t>
            </a:r>
          </a:p>
        </p:txBody>
      </p:sp>
      <p:sp>
        <p:nvSpPr>
          <p:cNvPr name="Freeform 22" id="22"/>
          <p:cNvSpPr/>
          <p:nvPr/>
        </p:nvSpPr>
        <p:spPr>
          <a:xfrm flipH="false" flipV="false" rot="0">
            <a:off x="9711256" y="2220053"/>
            <a:ext cx="7884916" cy="6380657"/>
          </a:xfrm>
          <a:custGeom>
            <a:avLst/>
            <a:gdLst/>
            <a:ahLst/>
            <a:cxnLst/>
            <a:rect r="r" b="b" t="t" l="l"/>
            <a:pathLst>
              <a:path h="6380657" w="7884916">
                <a:moveTo>
                  <a:pt x="0" y="0"/>
                </a:moveTo>
                <a:lnTo>
                  <a:pt x="7884916" y="0"/>
                </a:lnTo>
                <a:lnTo>
                  <a:pt x="7884916" y="6380657"/>
                </a:lnTo>
                <a:lnTo>
                  <a:pt x="0" y="6380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167545" y="32081"/>
            <a:ext cx="4309800" cy="996619"/>
            <a:chOff x="0" y="0"/>
            <a:chExt cx="5746400" cy="1328826"/>
          </a:xfrm>
        </p:grpSpPr>
        <p:sp>
          <p:nvSpPr>
            <p:cNvPr name="Freeform 24" id="24"/>
            <p:cNvSpPr/>
            <p:nvPr/>
          </p:nvSpPr>
          <p:spPr>
            <a:xfrm flipH="false" flipV="false" rot="0">
              <a:off x="0" y="0"/>
              <a:ext cx="5746400" cy="1328826"/>
            </a:xfrm>
            <a:custGeom>
              <a:avLst/>
              <a:gdLst/>
              <a:ahLst/>
              <a:cxnLst/>
              <a:rect r="r" b="b" t="t" l="l"/>
              <a:pathLst>
                <a:path h="1328826" w="5746400">
                  <a:moveTo>
                    <a:pt x="0" y="0"/>
                  </a:moveTo>
                  <a:lnTo>
                    <a:pt x="5746400" y="0"/>
                  </a:lnTo>
                  <a:lnTo>
                    <a:pt x="5746400" y="1328826"/>
                  </a:lnTo>
                  <a:lnTo>
                    <a:pt x="0" y="1328826"/>
                  </a:lnTo>
                  <a:close/>
                </a:path>
              </a:pathLst>
            </a:custGeom>
            <a:solidFill>
              <a:srgbClr val="000000">
                <a:alpha val="0"/>
              </a:srgbClr>
            </a:solidFill>
          </p:spPr>
        </p:sp>
        <p:sp>
          <p:nvSpPr>
            <p:cNvPr name="TextBox 25" id="25"/>
            <p:cNvSpPr txBox="true"/>
            <p:nvPr/>
          </p:nvSpPr>
          <p:spPr>
            <a:xfrm>
              <a:off x="0" y="0"/>
              <a:ext cx="5746400" cy="1328826"/>
            </a:xfrm>
            <a:prstGeom prst="rect">
              <a:avLst/>
            </a:prstGeom>
          </p:spPr>
          <p:txBody>
            <a:bodyPr anchor="b" rtlCol="false" tIns="0" lIns="0" bIns="0" rIns="0"/>
            <a:lstStyle/>
            <a:p>
              <a:pPr algn="l">
                <a:lnSpc>
                  <a:spcPts val="6239"/>
                </a:lnSpc>
              </a:pPr>
            </a:p>
          </p:txBody>
        </p:sp>
      </p:grpSp>
      <p:grpSp>
        <p:nvGrpSpPr>
          <p:cNvPr name="Group 26" id="26"/>
          <p:cNvGrpSpPr/>
          <p:nvPr/>
        </p:nvGrpSpPr>
        <p:grpSpPr>
          <a:xfrm rot="0">
            <a:off x="2241945" y="6784880"/>
            <a:ext cx="5122144" cy="914095"/>
            <a:chOff x="0" y="0"/>
            <a:chExt cx="6829525" cy="1218794"/>
          </a:xfrm>
        </p:grpSpPr>
        <p:sp>
          <p:nvSpPr>
            <p:cNvPr name="Freeform 27" id="27"/>
            <p:cNvSpPr/>
            <p:nvPr/>
          </p:nvSpPr>
          <p:spPr>
            <a:xfrm flipH="false" flipV="false" rot="0">
              <a:off x="0" y="0"/>
              <a:ext cx="6829525" cy="1218794"/>
            </a:xfrm>
            <a:custGeom>
              <a:avLst/>
              <a:gdLst/>
              <a:ahLst/>
              <a:cxnLst/>
              <a:rect r="r" b="b" t="t" l="l"/>
              <a:pathLst>
                <a:path h="1218794" w="6829525">
                  <a:moveTo>
                    <a:pt x="0" y="0"/>
                  </a:moveTo>
                  <a:lnTo>
                    <a:pt x="6829525" y="0"/>
                  </a:lnTo>
                  <a:lnTo>
                    <a:pt x="6829525" y="1218794"/>
                  </a:lnTo>
                  <a:lnTo>
                    <a:pt x="0" y="1218794"/>
                  </a:lnTo>
                  <a:close/>
                </a:path>
              </a:pathLst>
            </a:custGeom>
            <a:solidFill>
              <a:srgbClr val="000000">
                <a:alpha val="0"/>
              </a:srgbClr>
            </a:solidFill>
          </p:spPr>
        </p:sp>
        <p:sp>
          <p:nvSpPr>
            <p:cNvPr name="TextBox 28" id="28"/>
            <p:cNvSpPr txBox="true"/>
            <p:nvPr/>
          </p:nvSpPr>
          <p:spPr>
            <a:xfrm>
              <a:off x="0" y="0"/>
              <a:ext cx="6829525" cy="1218794"/>
            </a:xfrm>
            <a:prstGeom prst="rect">
              <a:avLst/>
            </a:prstGeom>
          </p:spPr>
          <p:txBody>
            <a:bodyPr anchor="b" rtlCol="false" tIns="0" lIns="0" bIns="0" rIns="0"/>
            <a:lstStyle/>
            <a:p>
              <a:pPr algn="l">
                <a:lnSpc>
                  <a:spcPts val="5759"/>
                </a:lnSpc>
              </a:pPr>
              <a:r>
                <a:rPr lang="en-US" sz="4800">
                  <a:solidFill>
                    <a:srgbClr val="434343"/>
                  </a:solidFill>
                  <a:latin typeface="Staatliches"/>
                  <a:ea typeface="Staatliches"/>
                  <a:cs typeface="Staatliches"/>
                  <a:sym typeface="Staatliches"/>
                </a:rPr>
                <a:t>Highest</a:t>
              </a:r>
              <a:r>
                <a:rPr lang="en-US" sz="4800">
                  <a:solidFill>
                    <a:srgbClr val="434343"/>
                  </a:solidFill>
                  <a:latin typeface="Staatliches"/>
                  <a:ea typeface="Staatliches"/>
                  <a:cs typeface="Staatliches"/>
                  <a:sym typeface="Staatliches"/>
                </a:rPr>
                <a:t> Debt/GDP</a:t>
              </a:r>
            </a:p>
          </p:txBody>
        </p:sp>
      </p:grpSp>
      <p:sp>
        <p:nvSpPr>
          <p:cNvPr name="TextBox 29" id="29"/>
          <p:cNvSpPr txBox="true"/>
          <p:nvPr/>
        </p:nvSpPr>
        <p:spPr>
          <a:xfrm rot="0">
            <a:off x="3259999" y="7689450"/>
            <a:ext cx="2766544" cy="109537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Japa</a:t>
            </a:r>
            <a:r>
              <a:rPr lang="en-US" sz="2400">
                <a:solidFill>
                  <a:srgbClr val="434343"/>
                </a:solidFill>
                <a:latin typeface="Arimo"/>
                <a:ea typeface="Arimo"/>
                <a:cs typeface="Arimo"/>
                <a:sym typeface="Arimo"/>
              </a:rPr>
              <a:t>n (237%), Italy (135%), USA (124%)</a:t>
            </a:r>
          </a:p>
        </p:txBody>
      </p:sp>
      <p:grpSp>
        <p:nvGrpSpPr>
          <p:cNvPr name="Group 30" id="30"/>
          <p:cNvGrpSpPr/>
          <p:nvPr/>
        </p:nvGrpSpPr>
        <p:grpSpPr>
          <a:xfrm rot="0">
            <a:off x="0" y="-55999"/>
            <a:ext cx="5087855" cy="1144832"/>
            <a:chOff x="0" y="0"/>
            <a:chExt cx="35319434" cy="7947319"/>
          </a:xfrm>
        </p:grpSpPr>
        <p:sp>
          <p:nvSpPr>
            <p:cNvPr name="Freeform 31" id="31"/>
            <p:cNvSpPr/>
            <p:nvPr/>
          </p:nvSpPr>
          <p:spPr>
            <a:xfrm flipH="false" flipV="false" rot="0">
              <a:off x="0" y="0"/>
              <a:ext cx="35319466" cy="7947292"/>
            </a:xfrm>
            <a:custGeom>
              <a:avLst/>
              <a:gdLst/>
              <a:ahLst/>
              <a:cxnLst/>
              <a:rect r="r" b="b" t="t" l="l"/>
              <a:pathLst>
                <a:path h="7947292" w="35319466">
                  <a:moveTo>
                    <a:pt x="0" y="342751"/>
                  </a:moveTo>
                  <a:cubicBezTo>
                    <a:pt x="0" y="153419"/>
                    <a:pt x="640149" y="0"/>
                    <a:pt x="1430148" y="0"/>
                  </a:cubicBezTo>
                  <a:lnTo>
                    <a:pt x="33889401" y="0"/>
                  </a:lnTo>
                  <a:cubicBezTo>
                    <a:pt x="34679399" y="0"/>
                    <a:pt x="35319466" y="153419"/>
                    <a:pt x="35319466" y="342751"/>
                  </a:cubicBezTo>
                  <a:lnTo>
                    <a:pt x="35319466" y="7604541"/>
                  </a:lnTo>
                  <a:cubicBezTo>
                    <a:pt x="35319466" y="7793874"/>
                    <a:pt x="34679399" y="7947292"/>
                    <a:pt x="33889401" y="7947292"/>
                  </a:cubicBezTo>
                  <a:lnTo>
                    <a:pt x="1430148" y="7947292"/>
                  </a:lnTo>
                  <a:cubicBezTo>
                    <a:pt x="640149" y="7947292"/>
                    <a:pt x="0" y="7793874"/>
                    <a:pt x="0" y="7604541"/>
                  </a:cubicBezTo>
                  <a:close/>
                </a:path>
              </a:pathLst>
            </a:custGeom>
            <a:solidFill>
              <a:srgbClr val="FFE599"/>
            </a:solidFill>
            <a:ln w="12700">
              <a:solidFill>
                <a:srgbClr val="000000"/>
              </a:solidFill>
            </a:ln>
          </p:spPr>
        </p:sp>
      </p:grpSp>
      <p:sp>
        <p:nvSpPr>
          <p:cNvPr name="TextBox 32" id="32"/>
          <p:cNvSpPr txBox="true"/>
          <p:nvPr/>
        </p:nvSpPr>
        <p:spPr>
          <a:xfrm rot="0">
            <a:off x="167545" y="142875"/>
            <a:ext cx="4571743" cy="723900"/>
          </a:xfrm>
          <a:prstGeom prst="rect">
            <a:avLst/>
          </a:prstGeom>
        </p:spPr>
        <p:txBody>
          <a:bodyPr anchor="t" rtlCol="false" tIns="0" lIns="0" bIns="0" rIns="0">
            <a:spAutoFit/>
          </a:bodyPr>
          <a:lstStyle/>
          <a:p>
            <a:pPr algn="ctr">
              <a:lnSpc>
                <a:spcPts val="5759"/>
              </a:lnSpc>
              <a:spcBef>
                <a:spcPct val="0"/>
              </a:spcBef>
            </a:pPr>
            <a:r>
              <a:rPr lang="en-US" sz="4800">
                <a:solidFill>
                  <a:srgbClr val="434343"/>
                </a:solidFill>
                <a:latin typeface="Staatliches"/>
                <a:ea typeface="Staatliches"/>
                <a:cs typeface="Staatliches"/>
                <a:sym typeface="Staatliches"/>
              </a:rPr>
              <a:t>TOP 10 Countries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7445" y="6078705"/>
            <a:ext cx="1215000" cy="1225800"/>
            <a:chOff x="0" y="0"/>
            <a:chExt cx="1620000" cy="1634400"/>
          </a:xfrm>
        </p:grpSpPr>
        <p:sp>
          <p:nvSpPr>
            <p:cNvPr name="Freeform 3" id="3"/>
            <p:cNvSpPr/>
            <p:nvPr/>
          </p:nvSpPr>
          <p:spPr>
            <a:xfrm flipH="false" flipV="false" rot="0">
              <a:off x="0" y="0"/>
              <a:ext cx="1620012" cy="1634363"/>
            </a:xfrm>
            <a:custGeom>
              <a:avLst/>
              <a:gdLst/>
              <a:ahLst/>
              <a:cxnLst/>
              <a:rect r="r" b="b" t="t" l="l"/>
              <a:pathLst>
                <a:path h="1634363" w="1620012">
                  <a:moveTo>
                    <a:pt x="0" y="69850"/>
                  </a:moveTo>
                  <a:cubicBezTo>
                    <a:pt x="0" y="31242"/>
                    <a:pt x="31242" y="0"/>
                    <a:pt x="69850" y="0"/>
                  </a:cubicBezTo>
                  <a:lnTo>
                    <a:pt x="1550162" y="0"/>
                  </a:lnTo>
                  <a:cubicBezTo>
                    <a:pt x="1588770" y="0"/>
                    <a:pt x="1620012" y="31242"/>
                    <a:pt x="1620012" y="69850"/>
                  </a:cubicBezTo>
                  <a:lnTo>
                    <a:pt x="1620012" y="1564513"/>
                  </a:lnTo>
                  <a:cubicBezTo>
                    <a:pt x="1620012" y="1603121"/>
                    <a:pt x="1588770" y="1634363"/>
                    <a:pt x="1550162" y="1634363"/>
                  </a:cubicBezTo>
                  <a:lnTo>
                    <a:pt x="69850" y="1634363"/>
                  </a:lnTo>
                  <a:cubicBezTo>
                    <a:pt x="31242" y="1634363"/>
                    <a:pt x="0" y="1603121"/>
                    <a:pt x="0" y="1564513"/>
                  </a:cubicBezTo>
                  <a:close/>
                </a:path>
              </a:pathLst>
            </a:custGeom>
            <a:solidFill>
              <a:srgbClr val="FFF2CC"/>
            </a:solidFill>
            <a:ln w="12700">
              <a:solidFill>
                <a:srgbClr val="000000"/>
              </a:solidFill>
            </a:ln>
          </p:spPr>
        </p:sp>
      </p:grpSp>
      <p:grpSp>
        <p:nvGrpSpPr>
          <p:cNvPr name="Group 4" id="4"/>
          <p:cNvGrpSpPr/>
          <p:nvPr/>
        </p:nvGrpSpPr>
        <p:grpSpPr>
          <a:xfrm rot="0">
            <a:off x="1107445" y="8237955"/>
            <a:ext cx="1215000" cy="1225800"/>
            <a:chOff x="0" y="0"/>
            <a:chExt cx="1620000" cy="1634400"/>
          </a:xfrm>
        </p:grpSpPr>
        <p:sp>
          <p:nvSpPr>
            <p:cNvPr name="Freeform 5" id="5"/>
            <p:cNvSpPr/>
            <p:nvPr/>
          </p:nvSpPr>
          <p:spPr>
            <a:xfrm flipH="false" flipV="false" rot="0">
              <a:off x="0" y="0"/>
              <a:ext cx="1620012" cy="1634363"/>
            </a:xfrm>
            <a:custGeom>
              <a:avLst/>
              <a:gdLst/>
              <a:ahLst/>
              <a:cxnLst/>
              <a:rect r="r" b="b" t="t" l="l"/>
              <a:pathLst>
                <a:path h="1634363" w="1620012">
                  <a:moveTo>
                    <a:pt x="0" y="69850"/>
                  </a:moveTo>
                  <a:cubicBezTo>
                    <a:pt x="0" y="31242"/>
                    <a:pt x="31242" y="0"/>
                    <a:pt x="69850" y="0"/>
                  </a:cubicBezTo>
                  <a:lnTo>
                    <a:pt x="1550162" y="0"/>
                  </a:lnTo>
                  <a:cubicBezTo>
                    <a:pt x="1588770" y="0"/>
                    <a:pt x="1620012" y="31242"/>
                    <a:pt x="1620012" y="69850"/>
                  </a:cubicBezTo>
                  <a:lnTo>
                    <a:pt x="1620012" y="1564513"/>
                  </a:lnTo>
                  <a:cubicBezTo>
                    <a:pt x="1620012" y="1603121"/>
                    <a:pt x="1588770" y="1634363"/>
                    <a:pt x="1550162" y="1634363"/>
                  </a:cubicBezTo>
                  <a:lnTo>
                    <a:pt x="69850" y="1634363"/>
                  </a:lnTo>
                  <a:cubicBezTo>
                    <a:pt x="31242" y="1634363"/>
                    <a:pt x="0" y="1603121"/>
                    <a:pt x="0" y="1564513"/>
                  </a:cubicBezTo>
                  <a:close/>
                </a:path>
              </a:pathLst>
            </a:custGeom>
            <a:solidFill>
              <a:srgbClr val="FFF2CC"/>
            </a:solidFill>
            <a:ln w="12700">
              <a:solidFill>
                <a:srgbClr val="000000"/>
              </a:solidFill>
            </a:ln>
          </p:spPr>
        </p:sp>
      </p:grpSp>
      <p:grpSp>
        <p:nvGrpSpPr>
          <p:cNvPr name="Group 6" id="6"/>
          <p:cNvGrpSpPr/>
          <p:nvPr/>
        </p:nvGrpSpPr>
        <p:grpSpPr>
          <a:xfrm rot="0">
            <a:off x="1107445" y="3917700"/>
            <a:ext cx="1215000" cy="1225800"/>
            <a:chOff x="0" y="0"/>
            <a:chExt cx="1620000" cy="1634400"/>
          </a:xfrm>
        </p:grpSpPr>
        <p:sp>
          <p:nvSpPr>
            <p:cNvPr name="Freeform 7" id="7"/>
            <p:cNvSpPr/>
            <p:nvPr/>
          </p:nvSpPr>
          <p:spPr>
            <a:xfrm flipH="false" flipV="false" rot="0">
              <a:off x="0" y="0"/>
              <a:ext cx="1620012" cy="1634363"/>
            </a:xfrm>
            <a:custGeom>
              <a:avLst/>
              <a:gdLst/>
              <a:ahLst/>
              <a:cxnLst/>
              <a:rect r="r" b="b" t="t" l="l"/>
              <a:pathLst>
                <a:path h="1634363" w="1620012">
                  <a:moveTo>
                    <a:pt x="0" y="69850"/>
                  </a:moveTo>
                  <a:cubicBezTo>
                    <a:pt x="0" y="31242"/>
                    <a:pt x="31242" y="0"/>
                    <a:pt x="69850" y="0"/>
                  </a:cubicBezTo>
                  <a:lnTo>
                    <a:pt x="1550162" y="0"/>
                  </a:lnTo>
                  <a:cubicBezTo>
                    <a:pt x="1588770" y="0"/>
                    <a:pt x="1620012" y="31242"/>
                    <a:pt x="1620012" y="69850"/>
                  </a:cubicBezTo>
                  <a:lnTo>
                    <a:pt x="1620012" y="1564513"/>
                  </a:lnTo>
                  <a:cubicBezTo>
                    <a:pt x="1620012" y="1603121"/>
                    <a:pt x="1588770" y="1634363"/>
                    <a:pt x="1550162" y="1634363"/>
                  </a:cubicBezTo>
                  <a:lnTo>
                    <a:pt x="69850" y="1634363"/>
                  </a:lnTo>
                  <a:cubicBezTo>
                    <a:pt x="31242" y="1634363"/>
                    <a:pt x="0" y="1603121"/>
                    <a:pt x="0" y="1564513"/>
                  </a:cubicBezTo>
                  <a:close/>
                </a:path>
              </a:pathLst>
            </a:custGeom>
            <a:solidFill>
              <a:srgbClr val="FFF2CC"/>
            </a:solidFill>
            <a:ln w="12700">
              <a:solidFill>
                <a:srgbClr val="000000"/>
              </a:solidFill>
            </a:ln>
          </p:spPr>
        </p:sp>
      </p:grpSp>
      <p:grpSp>
        <p:nvGrpSpPr>
          <p:cNvPr name="Group 8" id="8"/>
          <p:cNvGrpSpPr/>
          <p:nvPr/>
        </p:nvGrpSpPr>
        <p:grpSpPr>
          <a:xfrm rot="0">
            <a:off x="1028700" y="1799920"/>
            <a:ext cx="1215000" cy="1225800"/>
            <a:chOff x="0" y="0"/>
            <a:chExt cx="1620000" cy="1634400"/>
          </a:xfrm>
        </p:grpSpPr>
        <p:sp>
          <p:nvSpPr>
            <p:cNvPr name="Freeform 9" id="9"/>
            <p:cNvSpPr/>
            <p:nvPr/>
          </p:nvSpPr>
          <p:spPr>
            <a:xfrm flipH="false" flipV="false" rot="0">
              <a:off x="0" y="0"/>
              <a:ext cx="1620012" cy="1634363"/>
            </a:xfrm>
            <a:custGeom>
              <a:avLst/>
              <a:gdLst/>
              <a:ahLst/>
              <a:cxnLst/>
              <a:rect r="r" b="b" t="t" l="l"/>
              <a:pathLst>
                <a:path h="1634363" w="1620012">
                  <a:moveTo>
                    <a:pt x="0" y="69850"/>
                  </a:moveTo>
                  <a:cubicBezTo>
                    <a:pt x="0" y="31242"/>
                    <a:pt x="31242" y="0"/>
                    <a:pt x="69850" y="0"/>
                  </a:cubicBezTo>
                  <a:lnTo>
                    <a:pt x="1550162" y="0"/>
                  </a:lnTo>
                  <a:cubicBezTo>
                    <a:pt x="1588770" y="0"/>
                    <a:pt x="1620012" y="31242"/>
                    <a:pt x="1620012" y="69850"/>
                  </a:cubicBezTo>
                  <a:lnTo>
                    <a:pt x="1620012" y="1564513"/>
                  </a:lnTo>
                  <a:cubicBezTo>
                    <a:pt x="1620012" y="1603121"/>
                    <a:pt x="1588770" y="1634363"/>
                    <a:pt x="1550162" y="1634363"/>
                  </a:cubicBezTo>
                  <a:lnTo>
                    <a:pt x="69850" y="1634363"/>
                  </a:lnTo>
                  <a:cubicBezTo>
                    <a:pt x="31242" y="1634363"/>
                    <a:pt x="0" y="1603121"/>
                    <a:pt x="0" y="1564513"/>
                  </a:cubicBezTo>
                  <a:close/>
                </a:path>
              </a:pathLst>
            </a:custGeom>
            <a:solidFill>
              <a:srgbClr val="FFF2CC"/>
            </a:solidFill>
            <a:ln w="12700">
              <a:solidFill>
                <a:srgbClr val="000000"/>
              </a:solidFill>
            </a:ln>
          </p:spPr>
        </p:sp>
      </p:grpSp>
      <p:grpSp>
        <p:nvGrpSpPr>
          <p:cNvPr name="Group 10" id="10"/>
          <p:cNvGrpSpPr/>
          <p:nvPr/>
        </p:nvGrpSpPr>
        <p:grpSpPr>
          <a:xfrm rot="0">
            <a:off x="2071234" y="3211731"/>
            <a:ext cx="6926785" cy="914095"/>
            <a:chOff x="0" y="0"/>
            <a:chExt cx="9235713" cy="1218794"/>
          </a:xfrm>
        </p:grpSpPr>
        <p:sp>
          <p:nvSpPr>
            <p:cNvPr name="Freeform 11" id="11"/>
            <p:cNvSpPr/>
            <p:nvPr/>
          </p:nvSpPr>
          <p:spPr>
            <a:xfrm flipH="false" flipV="false" rot="0">
              <a:off x="0" y="0"/>
              <a:ext cx="9235712" cy="1218794"/>
            </a:xfrm>
            <a:custGeom>
              <a:avLst/>
              <a:gdLst/>
              <a:ahLst/>
              <a:cxnLst/>
              <a:rect r="r" b="b" t="t" l="l"/>
              <a:pathLst>
                <a:path h="1218794" w="9235712">
                  <a:moveTo>
                    <a:pt x="0" y="0"/>
                  </a:moveTo>
                  <a:lnTo>
                    <a:pt x="9235712" y="0"/>
                  </a:lnTo>
                  <a:lnTo>
                    <a:pt x="9235712" y="1218794"/>
                  </a:lnTo>
                  <a:lnTo>
                    <a:pt x="0" y="1218794"/>
                  </a:lnTo>
                  <a:close/>
                </a:path>
              </a:pathLst>
            </a:custGeom>
            <a:solidFill>
              <a:srgbClr val="000000">
                <a:alpha val="0"/>
              </a:srgbClr>
            </a:solidFill>
          </p:spPr>
        </p:sp>
        <p:sp>
          <p:nvSpPr>
            <p:cNvPr name="TextBox 12" id="12"/>
            <p:cNvSpPr txBox="true"/>
            <p:nvPr/>
          </p:nvSpPr>
          <p:spPr>
            <a:xfrm>
              <a:off x="0" y="0"/>
              <a:ext cx="9235713" cy="1218794"/>
            </a:xfrm>
            <a:prstGeom prst="rect">
              <a:avLst/>
            </a:prstGeom>
          </p:spPr>
          <p:txBody>
            <a:bodyPr anchor="b" rtlCol="false" tIns="0" lIns="0" bIns="0" rIns="0"/>
            <a:lstStyle/>
            <a:p>
              <a:pPr algn="l">
                <a:lnSpc>
                  <a:spcPts val="5759"/>
                </a:lnSpc>
              </a:pPr>
              <a:r>
                <a:rPr lang="en-US" sz="4800">
                  <a:solidFill>
                    <a:srgbClr val="434343"/>
                  </a:solidFill>
                  <a:latin typeface="Staatliches"/>
                  <a:ea typeface="Staatliches"/>
                  <a:cs typeface="Staatliches"/>
                  <a:sym typeface="Staatliches"/>
                </a:rPr>
                <a:t>Str</a:t>
              </a:r>
              <a:r>
                <a:rPr lang="en-US" sz="4800">
                  <a:solidFill>
                    <a:srgbClr val="434343"/>
                  </a:solidFill>
                  <a:latin typeface="Staatliches"/>
                  <a:ea typeface="Staatliches"/>
                  <a:cs typeface="Staatliches"/>
                  <a:sym typeface="Staatliches"/>
                </a:rPr>
                <a:t>ongest Current Account</a:t>
              </a:r>
            </a:p>
          </p:txBody>
        </p:sp>
      </p:grpSp>
      <p:sp>
        <p:nvSpPr>
          <p:cNvPr name="TextBox 13" id="13"/>
          <p:cNvSpPr txBox="true"/>
          <p:nvPr/>
        </p:nvSpPr>
        <p:spPr>
          <a:xfrm rot="0">
            <a:off x="2678147" y="1930345"/>
            <a:ext cx="2347876" cy="109537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Sou</a:t>
            </a:r>
            <a:r>
              <a:rPr lang="en-US" sz="2400">
                <a:solidFill>
                  <a:srgbClr val="434343"/>
                </a:solidFill>
                <a:latin typeface="Arimo"/>
                <a:ea typeface="Arimo"/>
                <a:cs typeface="Arimo"/>
                <a:sym typeface="Arimo"/>
              </a:rPr>
              <a:t>th Africa, Angola, Mozambique</a:t>
            </a:r>
          </a:p>
        </p:txBody>
      </p:sp>
      <p:grpSp>
        <p:nvGrpSpPr>
          <p:cNvPr name="Group 14" id="14"/>
          <p:cNvGrpSpPr/>
          <p:nvPr/>
        </p:nvGrpSpPr>
        <p:grpSpPr>
          <a:xfrm rot="0">
            <a:off x="2071234" y="1133475"/>
            <a:ext cx="5336110" cy="914095"/>
            <a:chOff x="0" y="0"/>
            <a:chExt cx="7114813" cy="1218794"/>
          </a:xfrm>
        </p:grpSpPr>
        <p:sp>
          <p:nvSpPr>
            <p:cNvPr name="Freeform 15" id="15"/>
            <p:cNvSpPr/>
            <p:nvPr/>
          </p:nvSpPr>
          <p:spPr>
            <a:xfrm flipH="false" flipV="false" rot="0">
              <a:off x="0" y="0"/>
              <a:ext cx="7114813" cy="1218794"/>
            </a:xfrm>
            <a:custGeom>
              <a:avLst/>
              <a:gdLst/>
              <a:ahLst/>
              <a:cxnLst/>
              <a:rect r="r" b="b" t="t" l="l"/>
              <a:pathLst>
                <a:path h="1218794" w="7114813">
                  <a:moveTo>
                    <a:pt x="0" y="0"/>
                  </a:moveTo>
                  <a:lnTo>
                    <a:pt x="7114813" y="0"/>
                  </a:lnTo>
                  <a:lnTo>
                    <a:pt x="7114813" y="1218794"/>
                  </a:lnTo>
                  <a:lnTo>
                    <a:pt x="0" y="1218794"/>
                  </a:lnTo>
                  <a:close/>
                </a:path>
              </a:pathLst>
            </a:custGeom>
            <a:solidFill>
              <a:srgbClr val="000000">
                <a:alpha val="0"/>
              </a:srgbClr>
            </a:solidFill>
          </p:spPr>
        </p:sp>
        <p:sp>
          <p:nvSpPr>
            <p:cNvPr name="TextBox 16" id="16"/>
            <p:cNvSpPr txBox="true"/>
            <p:nvPr/>
          </p:nvSpPr>
          <p:spPr>
            <a:xfrm>
              <a:off x="0" y="0"/>
              <a:ext cx="7114813" cy="1218794"/>
            </a:xfrm>
            <a:prstGeom prst="rect">
              <a:avLst/>
            </a:prstGeom>
          </p:spPr>
          <p:txBody>
            <a:bodyPr anchor="b" rtlCol="false" tIns="0" lIns="0" bIns="0" rIns="0"/>
            <a:lstStyle/>
            <a:p>
              <a:pPr algn="l">
                <a:lnSpc>
                  <a:spcPts val="5759"/>
                </a:lnSpc>
              </a:pPr>
              <a:r>
                <a:rPr lang="en-US" sz="4800">
                  <a:solidFill>
                    <a:srgbClr val="434343"/>
                  </a:solidFill>
                  <a:latin typeface="Staatliches"/>
                  <a:ea typeface="Staatliches"/>
                  <a:cs typeface="Staatliches"/>
                  <a:sym typeface="Staatliches"/>
                </a:rPr>
                <a:t>Highest Unemployment</a:t>
              </a:r>
            </a:p>
          </p:txBody>
        </p:sp>
      </p:grpSp>
      <p:sp>
        <p:nvSpPr>
          <p:cNvPr name="TextBox 17" id="17"/>
          <p:cNvSpPr txBox="true"/>
          <p:nvPr/>
        </p:nvSpPr>
        <p:spPr>
          <a:xfrm rot="0">
            <a:off x="2668870" y="3945654"/>
            <a:ext cx="1808475" cy="109537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Kuw</a:t>
            </a:r>
            <a:r>
              <a:rPr lang="en-US" sz="2400">
                <a:solidFill>
                  <a:srgbClr val="434343"/>
                </a:solidFill>
                <a:latin typeface="Arimo"/>
                <a:ea typeface="Arimo"/>
                <a:cs typeface="Arimo"/>
                <a:sym typeface="Arimo"/>
              </a:rPr>
              <a:t>ait, Singapore, Qatar</a:t>
            </a:r>
          </a:p>
        </p:txBody>
      </p:sp>
      <p:grpSp>
        <p:nvGrpSpPr>
          <p:cNvPr name="Group 18" id="18"/>
          <p:cNvGrpSpPr/>
          <p:nvPr/>
        </p:nvGrpSpPr>
        <p:grpSpPr>
          <a:xfrm rot="0">
            <a:off x="2243700" y="5248275"/>
            <a:ext cx="4309800" cy="914095"/>
            <a:chOff x="0" y="0"/>
            <a:chExt cx="5746400" cy="1218794"/>
          </a:xfrm>
        </p:grpSpPr>
        <p:sp>
          <p:nvSpPr>
            <p:cNvPr name="Freeform 19" id="19"/>
            <p:cNvSpPr/>
            <p:nvPr/>
          </p:nvSpPr>
          <p:spPr>
            <a:xfrm flipH="false" flipV="false" rot="0">
              <a:off x="0" y="0"/>
              <a:ext cx="5746400" cy="1218794"/>
            </a:xfrm>
            <a:custGeom>
              <a:avLst/>
              <a:gdLst/>
              <a:ahLst/>
              <a:cxnLst/>
              <a:rect r="r" b="b" t="t" l="l"/>
              <a:pathLst>
                <a:path h="1218794" w="5746400">
                  <a:moveTo>
                    <a:pt x="0" y="0"/>
                  </a:moveTo>
                  <a:lnTo>
                    <a:pt x="5746400" y="0"/>
                  </a:lnTo>
                  <a:lnTo>
                    <a:pt x="5746400" y="1218794"/>
                  </a:lnTo>
                  <a:lnTo>
                    <a:pt x="0" y="1218794"/>
                  </a:lnTo>
                  <a:close/>
                </a:path>
              </a:pathLst>
            </a:custGeom>
            <a:solidFill>
              <a:srgbClr val="000000">
                <a:alpha val="0"/>
              </a:srgbClr>
            </a:solidFill>
          </p:spPr>
        </p:sp>
        <p:sp>
          <p:nvSpPr>
            <p:cNvPr name="TextBox 20" id="20"/>
            <p:cNvSpPr txBox="true"/>
            <p:nvPr/>
          </p:nvSpPr>
          <p:spPr>
            <a:xfrm>
              <a:off x="0" y="0"/>
              <a:ext cx="5746400" cy="1218794"/>
            </a:xfrm>
            <a:prstGeom prst="rect">
              <a:avLst/>
            </a:prstGeom>
          </p:spPr>
          <p:txBody>
            <a:bodyPr anchor="b" rtlCol="false" tIns="0" lIns="0" bIns="0" rIns="0"/>
            <a:lstStyle/>
            <a:p>
              <a:pPr algn="l">
                <a:lnSpc>
                  <a:spcPts val="5759"/>
                </a:lnSpc>
              </a:pPr>
              <a:r>
                <a:rPr lang="en-US" sz="4800">
                  <a:solidFill>
                    <a:srgbClr val="434343"/>
                  </a:solidFill>
                  <a:latin typeface="Staatliches"/>
                  <a:ea typeface="Staatliches"/>
                  <a:cs typeface="Staatliches"/>
                  <a:sym typeface="Staatliches"/>
                </a:rPr>
                <a:t>High</a:t>
              </a:r>
              <a:r>
                <a:rPr lang="en-US" sz="4800">
                  <a:solidFill>
                    <a:srgbClr val="434343"/>
                  </a:solidFill>
                  <a:latin typeface="Staatliches"/>
                  <a:ea typeface="Staatliches"/>
                  <a:cs typeface="Staatliches"/>
                  <a:sym typeface="Staatliches"/>
                </a:rPr>
                <a:t>est Inflation</a:t>
              </a:r>
            </a:p>
          </p:txBody>
        </p:sp>
      </p:grpSp>
      <p:sp>
        <p:nvSpPr>
          <p:cNvPr name="TextBox 21" id="21"/>
          <p:cNvSpPr txBox="true"/>
          <p:nvPr/>
        </p:nvSpPr>
        <p:spPr>
          <a:xfrm rot="0">
            <a:off x="2449230" y="6100912"/>
            <a:ext cx="2508830" cy="109537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 V</a:t>
            </a:r>
            <a:r>
              <a:rPr lang="en-US" sz="2400">
                <a:solidFill>
                  <a:srgbClr val="434343"/>
                </a:solidFill>
                <a:latin typeface="Arimo"/>
                <a:ea typeface="Arimo"/>
                <a:cs typeface="Arimo"/>
                <a:sym typeface="Arimo"/>
              </a:rPr>
              <a:t>enezuela (172), Argentina (37), Turkey (34)</a:t>
            </a:r>
          </a:p>
        </p:txBody>
      </p:sp>
      <p:sp>
        <p:nvSpPr>
          <p:cNvPr name="Freeform 22" id="22"/>
          <p:cNvSpPr/>
          <p:nvPr/>
        </p:nvSpPr>
        <p:spPr>
          <a:xfrm flipH="false" flipV="false" rot="0">
            <a:off x="10413127" y="2412820"/>
            <a:ext cx="7874873" cy="6372530"/>
          </a:xfrm>
          <a:custGeom>
            <a:avLst/>
            <a:gdLst/>
            <a:ahLst/>
            <a:cxnLst/>
            <a:rect r="r" b="b" t="t" l="l"/>
            <a:pathLst>
              <a:path h="6372530" w="7874873">
                <a:moveTo>
                  <a:pt x="0" y="0"/>
                </a:moveTo>
                <a:lnTo>
                  <a:pt x="7874873" y="0"/>
                </a:lnTo>
                <a:lnTo>
                  <a:pt x="7874873" y="6372530"/>
                </a:lnTo>
                <a:lnTo>
                  <a:pt x="0" y="6372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167545" y="32081"/>
            <a:ext cx="4309800" cy="996619"/>
            <a:chOff x="0" y="0"/>
            <a:chExt cx="5746400" cy="1328826"/>
          </a:xfrm>
        </p:grpSpPr>
        <p:sp>
          <p:nvSpPr>
            <p:cNvPr name="Freeform 24" id="24"/>
            <p:cNvSpPr/>
            <p:nvPr/>
          </p:nvSpPr>
          <p:spPr>
            <a:xfrm flipH="false" flipV="false" rot="0">
              <a:off x="0" y="0"/>
              <a:ext cx="5746400" cy="1328826"/>
            </a:xfrm>
            <a:custGeom>
              <a:avLst/>
              <a:gdLst/>
              <a:ahLst/>
              <a:cxnLst/>
              <a:rect r="r" b="b" t="t" l="l"/>
              <a:pathLst>
                <a:path h="1328826" w="5746400">
                  <a:moveTo>
                    <a:pt x="0" y="0"/>
                  </a:moveTo>
                  <a:lnTo>
                    <a:pt x="5746400" y="0"/>
                  </a:lnTo>
                  <a:lnTo>
                    <a:pt x="5746400" y="1328826"/>
                  </a:lnTo>
                  <a:lnTo>
                    <a:pt x="0" y="1328826"/>
                  </a:lnTo>
                  <a:close/>
                </a:path>
              </a:pathLst>
            </a:custGeom>
            <a:solidFill>
              <a:srgbClr val="000000">
                <a:alpha val="0"/>
              </a:srgbClr>
            </a:solidFill>
          </p:spPr>
        </p:sp>
        <p:sp>
          <p:nvSpPr>
            <p:cNvPr name="TextBox 25" id="25"/>
            <p:cNvSpPr txBox="true"/>
            <p:nvPr/>
          </p:nvSpPr>
          <p:spPr>
            <a:xfrm>
              <a:off x="0" y="0"/>
              <a:ext cx="5746400" cy="1328826"/>
            </a:xfrm>
            <a:prstGeom prst="rect">
              <a:avLst/>
            </a:prstGeom>
          </p:spPr>
          <p:txBody>
            <a:bodyPr anchor="b" rtlCol="false" tIns="0" lIns="0" bIns="0" rIns="0"/>
            <a:lstStyle/>
            <a:p>
              <a:pPr algn="l">
                <a:lnSpc>
                  <a:spcPts val="6239"/>
                </a:lnSpc>
              </a:pPr>
            </a:p>
          </p:txBody>
        </p:sp>
      </p:grpSp>
      <p:grpSp>
        <p:nvGrpSpPr>
          <p:cNvPr name="Group 26" id="26"/>
          <p:cNvGrpSpPr/>
          <p:nvPr/>
        </p:nvGrpSpPr>
        <p:grpSpPr>
          <a:xfrm rot="0">
            <a:off x="2154847" y="7409280"/>
            <a:ext cx="4644996" cy="914095"/>
            <a:chOff x="0" y="0"/>
            <a:chExt cx="6193328" cy="1218794"/>
          </a:xfrm>
        </p:grpSpPr>
        <p:sp>
          <p:nvSpPr>
            <p:cNvPr name="Freeform 27" id="27"/>
            <p:cNvSpPr/>
            <p:nvPr/>
          </p:nvSpPr>
          <p:spPr>
            <a:xfrm flipH="false" flipV="false" rot="0">
              <a:off x="0" y="0"/>
              <a:ext cx="6193328" cy="1218794"/>
            </a:xfrm>
            <a:custGeom>
              <a:avLst/>
              <a:gdLst/>
              <a:ahLst/>
              <a:cxnLst/>
              <a:rect r="r" b="b" t="t" l="l"/>
              <a:pathLst>
                <a:path h="1218794" w="6193328">
                  <a:moveTo>
                    <a:pt x="0" y="0"/>
                  </a:moveTo>
                  <a:lnTo>
                    <a:pt x="6193328" y="0"/>
                  </a:lnTo>
                  <a:lnTo>
                    <a:pt x="6193328" y="1218794"/>
                  </a:lnTo>
                  <a:lnTo>
                    <a:pt x="0" y="1218794"/>
                  </a:lnTo>
                  <a:close/>
                </a:path>
              </a:pathLst>
            </a:custGeom>
            <a:solidFill>
              <a:srgbClr val="000000">
                <a:alpha val="0"/>
              </a:srgbClr>
            </a:solidFill>
          </p:spPr>
        </p:sp>
        <p:sp>
          <p:nvSpPr>
            <p:cNvPr name="TextBox 28" id="28"/>
            <p:cNvSpPr txBox="true"/>
            <p:nvPr/>
          </p:nvSpPr>
          <p:spPr>
            <a:xfrm>
              <a:off x="0" y="0"/>
              <a:ext cx="6193328" cy="1218794"/>
            </a:xfrm>
            <a:prstGeom prst="rect">
              <a:avLst/>
            </a:prstGeom>
          </p:spPr>
          <p:txBody>
            <a:bodyPr anchor="b" rtlCol="false" tIns="0" lIns="0" bIns="0" rIns="0"/>
            <a:lstStyle/>
            <a:p>
              <a:pPr algn="l">
                <a:lnSpc>
                  <a:spcPts val="5759"/>
                </a:lnSpc>
              </a:pPr>
              <a:r>
                <a:rPr lang="en-US" sz="4800">
                  <a:solidFill>
                    <a:srgbClr val="434343"/>
                  </a:solidFill>
                  <a:latin typeface="Staatliches"/>
                  <a:ea typeface="Staatliches"/>
                  <a:cs typeface="Staatliches"/>
                  <a:sym typeface="Staatliches"/>
                </a:rPr>
                <a:t>Total</a:t>
              </a:r>
              <a:r>
                <a:rPr lang="en-US" sz="4800">
                  <a:solidFill>
                    <a:srgbClr val="434343"/>
                  </a:solidFill>
                  <a:latin typeface="Staatliches"/>
                  <a:ea typeface="Staatliches"/>
                  <a:cs typeface="Staatliches"/>
                  <a:sym typeface="Staatliches"/>
                </a:rPr>
                <a:t> Debt Leaders</a:t>
              </a:r>
            </a:p>
          </p:txBody>
        </p:sp>
      </p:grpSp>
      <p:sp>
        <p:nvSpPr>
          <p:cNvPr name="TextBox 29" id="29"/>
          <p:cNvSpPr txBox="true"/>
          <p:nvPr/>
        </p:nvSpPr>
        <p:spPr>
          <a:xfrm rot="0">
            <a:off x="2517193" y="8162925"/>
            <a:ext cx="2508830" cy="109537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USA</a:t>
            </a:r>
            <a:r>
              <a:rPr lang="en-US" sz="2400">
                <a:solidFill>
                  <a:srgbClr val="434343"/>
                </a:solidFill>
                <a:latin typeface="Arimo"/>
                <a:ea typeface="Arimo"/>
                <a:cs typeface="Arimo"/>
                <a:sym typeface="Arimo"/>
              </a:rPr>
              <a:t> ($36K), China ($17K), Japan ($10K)</a:t>
            </a:r>
          </a:p>
        </p:txBody>
      </p:sp>
      <p:grpSp>
        <p:nvGrpSpPr>
          <p:cNvPr name="Group 30" id="30"/>
          <p:cNvGrpSpPr/>
          <p:nvPr/>
        </p:nvGrpSpPr>
        <p:grpSpPr>
          <a:xfrm rot="0">
            <a:off x="167545" y="0"/>
            <a:ext cx="4571743" cy="1204102"/>
            <a:chOff x="0" y="0"/>
            <a:chExt cx="35319434" cy="9302400"/>
          </a:xfrm>
        </p:grpSpPr>
        <p:sp>
          <p:nvSpPr>
            <p:cNvPr name="Freeform 31" id="31"/>
            <p:cNvSpPr/>
            <p:nvPr/>
          </p:nvSpPr>
          <p:spPr>
            <a:xfrm flipH="false" flipV="false" rot="0">
              <a:off x="0" y="0"/>
              <a:ext cx="35319466" cy="9302369"/>
            </a:xfrm>
            <a:custGeom>
              <a:avLst/>
              <a:gdLst/>
              <a:ahLst/>
              <a:cxnLst/>
              <a:rect r="r" b="b" t="t" l="l"/>
              <a:pathLst>
                <a:path h="9302369" w="35319466">
                  <a:moveTo>
                    <a:pt x="0" y="401193"/>
                  </a:moveTo>
                  <a:cubicBezTo>
                    <a:pt x="0" y="179578"/>
                    <a:pt x="640149" y="0"/>
                    <a:pt x="1430148" y="0"/>
                  </a:cubicBezTo>
                  <a:lnTo>
                    <a:pt x="33889401" y="0"/>
                  </a:lnTo>
                  <a:cubicBezTo>
                    <a:pt x="34679399" y="0"/>
                    <a:pt x="35319466" y="179578"/>
                    <a:pt x="35319466" y="401193"/>
                  </a:cubicBezTo>
                  <a:lnTo>
                    <a:pt x="35319466" y="8901176"/>
                  </a:lnTo>
                  <a:cubicBezTo>
                    <a:pt x="35319466" y="9122791"/>
                    <a:pt x="34679399" y="9302369"/>
                    <a:pt x="33889401" y="9302369"/>
                  </a:cubicBezTo>
                  <a:lnTo>
                    <a:pt x="1430148" y="9302369"/>
                  </a:lnTo>
                  <a:cubicBezTo>
                    <a:pt x="640149" y="9302369"/>
                    <a:pt x="0" y="9122791"/>
                    <a:pt x="0" y="8901176"/>
                  </a:cubicBezTo>
                  <a:close/>
                </a:path>
              </a:pathLst>
            </a:custGeom>
            <a:solidFill>
              <a:srgbClr val="FFE599"/>
            </a:solidFill>
            <a:ln w="12700">
              <a:solidFill>
                <a:srgbClr val="000000"/>
              </a:solidFill>
            </a:ln>
          </p:spPr>
        </p:sp>
      </p:grpSp>
      <p:sp>
        <p:nvSpPr>
          <p:cNvPr name="TextBox 32" id="32"/>
          <p:cNvSpPr txBox="true"/>
          <p:nvPr/>
        </p:nvSpPr>
        <p:spPr>
          <a:xfrm rot="0">
            <a:off x="-395370" y="240101"/>
            <a:ext cx="5689200" cy="723900"/>
          </a:xfrm>
          <a:prstGeom prst="rect">
            <a:avLst/>
          </a:prstGeom>
        </p:spPr>
        <p:txBody>
          <a:bodyPr anchor="t" rtlCol="false" tIns="0" lIns="0" bIns="0" rIns="0">
            <a:spAutoFit/>
          </a:bodyPr>
          <a:lstStyle/>
          <a:p>
            <a:pPr algn="ctr">
              <a:lnSpc>
                <a:spcPts val="5759"/>
              </a:lnSpc>
              <a:spcBef>
                <a:spcPct val="0"/>
              </a:spcBef>
            </a:pPr>
            <a:r>
              <a:rPr lang="en-US" sz="4800">
                <a:solidFill>
                  <a:srgbClr val="434343"/>
                </a:solidFill>
                <a:latin typeface="Staatliches"/>
                <a:ea typeface="Staatliches"/>
                <a:cs typeface="Staatliches"/>
                <a:sym typeface="Staatliches"/>
              </a:rPr>
              <a:t>TOP 10 Countries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300" y="0"/>
            <a:ext cx="18030825" cy="10287000"/>
            <a:chOff x="0" y="0"/>
            <a:chExt cx="24041100" cy="13716000"/>
          </a:xfrm>
        </p:grpSpPr>
        <p:sp>
          <p:nvSpPr>
            <p:cNvPr name="Freeform 3" id="3">
              <a:hlinkClick r:id="rId3" tooltip="https://app.powerbi.com/groups/me/reports/d0d4d7f8-0ba9-4fde-b574-1a67e6cef83e/?pbi_source=PowerPoint"/>
            </p:cNvPr>
            <p:cNvSpPr/>
            <p:nvPr/>
          </p:nvSpPr>
          <p:spPr>
            <a:xfrm flipH="false" flipV="false" rot="0">
              <a:off x="0" y="0"/>
              <a:ext cx="24041100" cy="13716000"/>
            </a:xfrm>
            <a:custGeom>
              <a:avLst/>
              <a:gdLst/>
              <a:ahLst/>
              <a:cxnLst/>
              <a:rect r="r" b="b" t="t" l="l"/>
              <a:pathLst>
                <a:path h="13716000" w="24041100">
                  <a:moveTo>
                    <a:pt x="0" y="0"/>
                  </a:moveTo>
                  <a:lnTo>
                    <a:pt x="24041100" y="0"/>
                  </a:lnTo>
                  <a:lnTo>
                    <a:pt x="24041100" y="13716000"/>
                  </a:lnTo>
                  <a:lnTo>
                    <a:pt x="0" y="13716000"/>
                  </a:lnTo>
                  <a:lnTo>
                    <a:pt x="0" y="0"/>
                  </a:lnTo>
                  <a:close/>
                </a:path>
              </a:pathLst>
            </a:custGeom>
            <a:blipFill>
              <a:blip r:embed="rId4"/>
              <a:stretch>
                <a:fillRect l="-18" t="0" r="-18"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442630" y="279492"/>
            <a:ext cx="5142623" cy="1354459"/>
            <a:chOff x="0" y="0"/>
            <a:chExt cx="35319434" cy="9302400"/>
          </a:xfrm>
        </p:grpSpPr>
        <p:sp>
          <p:nvSpPr>
            <p:cNvPr name="Freeform 3" id="3"/>
            <p:cNvSpPr/>
            <p:nvPr/>
          </p:nvSpPr>
          <p:spPr>
            <a:xfrm flipH="false" flipV="false" rot="0">
              <a:off x="0" y="0"/>
              <a:ext cx="35319466" cy="9302369"/>
            </a:xfrm>
            <a:custGeom>
              <a:avLst/>
              <a:gdLst/>
              <a:ahLst/>
              <a:cxnLst/>
              <a:rect r="r" b="b" t="t" l="l"/>
              <a:pathLst>
                <a:path h="9302369" w="35319466">
                  <a:moveTo>
                    <a:pt x="0" y="401193"/>
                  </a:moveTo>
                  <a:cubicBezTo>
                    <a:pt x="0" y="179578"/>
                    <a:pt x="640149" y="0"/>
                    <a:pt x="1430148" y="0"/>
                  </a:cubicBezTo>
                  <a:lnTo>
                    <a:pt x="33889401" y="0"/>
                  </a:lnTo>
                  <a:cubicBezTo>
                    <a:pt x="34679399" y="0"/>
                    <a:pt x="35319466" y="179578"/>
                    <a:pt x="35319466" y="401193"/>
                  </a:cubicBezTo>
                  <a:lnTo>
                    <a:pt x="35319466" y="8901176"/>
                  </a:lnTo>
                  <a:cubicBezTo>
                    <a:pt x="35319466" y="9122791"/>
                    <a:pt x="34679399" y="9302369"/>
                    <a:pt x="33889401" y="9302369"/>
                  </a:cubicBezTo>
                  <a:lnTo>
                    <a:pt x="1430148" y="9302369"/>
                  </a:lnTo>
                  <a:cubicBezTo>
                    <a:pt x="640149" y="9302369"/>
                    <a:pt x="0" y="9122791"/>
                    <a:pt x="0" y="8901176"/>
                  </a:cubicBezTo>
                  <a:close/>
                </a:path>
              </a:pathLst>
            </a:custGeom>
            <a:solidFill>
              <a:srgbClr val="FFE599"/>
            </a:solidFill>
            <a:ln w="12700">
              <a:solidFill>
                <a:srgbClr val="000000"/>
              </a:solidFill>
            </a:ln>
          </p:spPr>
        </p:sp>
      </p:grpSp>
      <p:grpSp>
        <p:nvGrpSpPr>
          <p:cNvPr name="Group 4" id="4"/>
          <p:cNvGrpSpPr/>
          <p:nvPr/>
        </p:nvGrpSpPr>
        <p:grpSpPr>
          <a:xfrm rot="0">
            <a:off x="-1222124" y="397240"/>
            <a:ext cx="5245798" cy="1380668"/>
            <a:chOff x="0" y="0"/>
            <a:chExt cx="6994397" cy="1840890"/>
          </a:xfrm>
        </p:grpSpPr>
        <p:sp>
          <p:nvSpPr>
            <p:cNvPr name="Freeform 5" id="5"/>
            <p:cNvSpPr/>
            <p:nvPr/>
          </p:nvSpPr>
          <p:spPr>
            <a:xfrm flipH="false" flipV="false" rot="0">
              <a:off x="0" y="0"/>
              <a:ext cx="6994397" cy="1840891"/>
            </a:xfrm>
            <a:custGeom>
              <a:avLst/>
              <a:gdLst/>
              <a:ahLst/>
              <a:cxnLst/>
              <a:rect r="r" b="b" t="t" l="l"/>
              <a:pathLst>
                <a:path h="1840891" w="6994397">
                  <a:moveTo>
                    <a:pt x="0" y="0"/>
                  </a:moveTo>
                  <a:lnTo>
                    <a:pt x="6994397" y="0"/>
                  </a:lnTo>
                  <a:lnTo>
                    <a:pt x="6994397" y="1840891"/>
                  </a:lnTo>
                  <a:lnTo>
                    <a:pt x="0" y="1840891"/>
                  </a:lnTo>
                  <a:close/>
                </a:path>
              </a:pathLst>
            </a:custGeom>
            <a:solidFill>
              <a:srgbClr val="000000">
                <a:alpha val="0"/>
              </a:srgbClr>
            </a:solidFill>
          </p:spPr>
        </p:sp>
        <p:sp>
          <p:nvSpPr>
            <p:cNvPr name="TextBox 6" id="6"/>
            <p:cNvSpPr txBox="true"/>
            <p:nvPr/>
          </p:nvSpPr>
          <p:spPr>
            <a:xfrm>
              <a:off x="0" y="0"/>
              <a:ext cx="6994397" cy="1840890"/>
            </a:xfrm>
            <a:prstGeom prst="rect">
              <a:avLst/>
            </a:prstGeom>
          </p:spPr>
          <p:txBody>
            <a:bodyPr anchor="b" rtlCol="false" tIns="0" lIns="0" bIns="0" rIns="0"/>
            <a:lstStyle/>
            <a:p>
              <a:pPr algn="r">
                <a:lnSpc>
                  <a:spcPts val="8640"/>
                </a:lnSpc>
              </a:pPr>
              <a:r>
                <a:rPr lang="en-US" sz="7200">
                  <a:solidFill>
                    <a:srgbClr val="434343"/>
                  </a:solidFill>
                  <a:latin typeface="Staatliches"/>
                  <a:ea typeface="Staatliches"/>
                  <a:cs typeface="Staatliches"/>
                  <a:sym typeface="Staatliches"/>
                </a:rPr>
                <a:t>bottom 10</a:t>
              </a:r>
            </a:p>
          </p:txBody>
        </p:sp>
      </p:grpSp>
      <p:sp>
        <p:nvSpPr>
          <p:cNvPr name="Freeform 7" id="7"/>
          <p:cNvSpPr/>
          <p:nvPr/>
        </p:nvSpPr>
        <p:spPr>
          <a:xfrm flipH="false" flipV="false" rot="0">
            <a:off x="9059175" y="8617273"/>
            <a:ext cx="9220476" cy="319950"/>
          </a:xfrm>
          <a:custGeom>
            <a:avLst/>
            <a:gdLst/>
            <a:ahLst/>
            <a:cxnLst/>
            <a:rect r="r" b="b" t="t" l="l"/>
            <a:pathLst>
              <a:path h="319950" w="9220476">
                <a:moveTo>
                  <a:pt x="0" y="0"/>
                </a:moveTo>
                <a:lnTo>
                  <a:pt x="9220476" y="0"/>
                </a:lnTo>
                <a:lnTo>
                  <a:pt x="9220476" y="319950"/>
                </a:lnTo>
                <a:lnTo>
                  <a:pt x="0" y="3199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421921" y="2649661"/>
            <a:ext cx="6182456" cy="5534196"/>
          </a:xfrm>
          <a:custGeom>
            <a:avLst/>
            <a:gdLst/>
            <a:ahLst/>
            <a:cxnLst/>
            <a:rect r="r" b="b" t="t" l="l"/>
            <a:pathLst>
              <a:path h="5534196" w="6182456">
                <a:moveTo>
                  <a:pt x="0" y="0"/>
                </a:moveTo>
                <a:lnTo>
                  <a:pt x="6182456" y="0"/>
                </a:lnTo>
                <a:lnTo>
                  <a:pt x="6182456" y="5534196"/>
                </a:lnTo>
                <a:lnTo>
                  <a:pt x="0" y="55341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788176" y="6299988"/>
            <a:ext cx="2442120" cy="2440394"/>
          </a:xfrm>
          <a:custGeom>
            <a:avLst/>
            <a:gdLst/>
            <a:ahLst/>
            <a:cxnLst/>
            <a:rect r="r" b="b" t="t" l="l"/>
            <a:pathLst>
              <a:path h="2440394" w="2442120">
                <a:moveTo>
                  <a:pt x="0" y="0"/>
                </a:moveTo>
                <a:lnTo>
                  <a:pt x="2442120" y="0"/>
                </a:lnTo>
                <a:lnTo>
                  <a:pt x="2442120" y="2440394"/>
                </a:lnTo>
                <a:lnTo>
                  <a:pt x="0" y="24403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9340198" y="6474304"/>
            <a:ext cx="5186" cy="11946"/>
            <a:chOff x="0" y="0"/>
            <a:chExt cx="6915" cy="15928"/>
          </a:xfrm>
        </p:grpSpPr>
        <p:sp>
          <p:nvSpPr>
            <p:cNvPr name="Freeform 11" id="11"/>
            <p:cNvSpPr/>
            <p:nvPr/>
          </p:nvSpPr>
          <p:spPr>
            <a:xfrm flipH="false" flipV="false" rot="0">
              <a:off x="739" y="127"/>
              <a:ext cx="6119" cy="15748"/>
            </a:xfrm>
            <a:custGeom>
              <a:avLst/>
              <a:gdLst/>
              <a:ahLst/>
              <a:cxnLst/>
              <a:rect r="r" b="b" t="t" l="l"/>
              <a:pathLst>
                <a:path h="15748" w="6119">
                  <a:moveTo>
                    <a:pt x="6119" y="0"/>
                  </a:moveTo>
                  <a:cubicBezTo>
                    <a:pt x="4976" y="0"/>
                    <a:pt x="3452" y="254"/>
                    <a:pt x="2309" y="1143"/>
                  </a:cubicBezTo>
                  <a:cubicBezTo>
                    <a:pt x="-358" y="3048"/>
                    <a:pt x="-739" y="6731"/>
                    <a:pt x="1293" y="9271"/>
                  </a:cubicBezTo>
                  <a:cubicBezTo>
                    <a:pt x="2690" y="11557"/>
                    <a:pt x="4595" y="13462"/>
                    <a:pt x="6119" y="15748"/>
                  </a:cubicBezTo>
                  <a:lnTo>
                    <a:pt x="6119" y="0"/>
                  </a:lnTo>
                  <a:close/>
                </a:path>
              </a:pathLst>
            </a:custGeom>
            <a:solidFill>
              <a:srgbClr val="FFFFFF"/>
            </a:solidFill>
            <a:ln w="12700">
              <a:solidFill>
                <a:srgbClr val="000000"/>
              </a:solidFill>
            </a:ln>
          </p:spPr>
        </p:sp>
      </p:grpSp>
      <p:grpSp>
        <p:nvGrpSpPr>
          <p:cNvPr name="Group 12" id="12"/>
          <p:cNvGrpSpPr/>
          <p:nvPr/>
        </p:nvGrpSpPr>
        <p:grpSpPr>
          <a:xfrm rot="0">
            <a:off x="16105780" y="6254328"/>
            <a:ext cx="5108" cy="9902"/>
            <a:chOff x="0" y="0"/>
            <a:chExt cx="6811" cy="13203"/>
          </a:xfrm>
        </p:grpSpPr>
        <p:sp>
          <p:nvSpPr>
            <p:cNvPr name="Freeform 13" id="13"/>
            <p:cNvSpPr/>
            <p:nvPr/>
          </p:nvSpPr>
          <p:spPr>
            <a:xfrm flipH="false" flipV="false" rot="0">
              <a:off x="0" y="0"/>
              <a:ext cx="5992" cy="13208"/>
            </a:xfrm>
            <a:custGeom>
              <a:avLst/>
              <a:gdLst/>
              <a:ahLst/>
              <a:cxnLst/>
              <a:rect r="r" b="b" t="t" l="l"/>
              <a:pathLst>
                <a:path h="13208" w="5992">
                  <a:moveTo>
                    <a:pt x="0" y="0"/>
                  </a:moveTo>
                  <a:lnTo>
                    <a:pt x="0" y="13208"/>
                  </a:lnTo>
                  <a:cubicBezTo>
                    <a:pt x="1905" y="13208"/>
                    <a:pt x="3810" y="12192"/>
                    <a:pt x="4953" y="10287"/>
                  </a:cubicBezTo>
                  <a:cubicBezTo>
                    <a:pt x="6858" y="7620"/>
                    <a:pt x="6096" y="3810"/>
                    <a:pt x="3048" y="1905"/>
                  </a:cubicBezTo>
                  <a:cubicBezTo>
                    <a:pt x="1905" y="1524"/>
                    <a:pt x="1143" y="889"/>
                    <a:pt x="0" y="0"/>
                  </a:cubicBezTo>
                  <a:close/>
                </a:path>
              </a:pathLst>
            </a:custGeom>
            <a:solidFill>
              <a:srgbClr val="FEFEFF"/>
            </a:solidFill>
            <a:ln w="12700">
              <a:solidFill>
                <a:srgbClr val="000000"/>
              </a:solidFill>
            </a:ln>
          </p:spPr>
        </p:sp>
      </p:grpSp>
      <p:grpSp>
        <p:nvGrpSpPr>
          <p:cNvPr name="Group 14" id="14"/>
          <p:cNvGrpSpPr/>
          <p:nvPr/>
        </p:nvGrpSpPr>
        <p:grpSpPr>
          <a:xfrm rot="0">
            <a:off x="9340198" y="4336156"/>
            <a:ext cx="5186" cy="9666"/>
            <a:chOff x="0" y="0"/>
            <a:chExt cx="6915" cy="12888"/>
          </a:xfrm>
        </p:grpSpPr>
        <p:sp>
          <p:nvSpPr>
            <p:cNvPr name="Freeform 15" id="15"/>
            <p:cNvSpPr/>
            <p:nvPr/>
          </p:nvSpPr>
          <p:spPr>
            <a:xfrm flipH="false" flipV="false" rot="0">
              <a:off x="845" y="0"/>
              <a:ext cx="6013" cy="12700"/>
            </a:xfrm>
            <a:custGeom>
              <a:avLst/>
              <a:gdLst/>
              <a:ahLst/>
              <a:cxnLst/>
              <a:rect r="r" b="b" t="t" l="l"/>
              <a:pathLst>
                <a:path h="12700" w="6013">
                  <a:moveTo>
                    <a:pt x="6013" y="0"/>
                  </a:moveTo>
                  <a:cubicBezTo>
                    <a:pt x="4870" y="381"/>
                    <a:pt x="4108" y="762"/>
                    <a:pt x="3092" y="1524"/>
                  </a:cubicBezTo>
                  <a:cubicBezTo>
                    <a:pt x="298" y="3048"/>
                    <a:pt x="-845" y="6858"/>
                    <a:pt x="679" y="9398"/>
                  </a:cubicBezTo>
                  <a:cubicBezTo>
                    <a:pt x="1695" y="11557"/>
                    <a:pt x="3727" y="12700"/>
                    <a:pt x="5886" y="12700"/>
                  </a:cubicBezTo>
                  <a:lnTo>
                    <a:pt x="5886" y="0"/>
                  </a:lnTo>
                  <a:close/>
                </a:path>
              </a:pathLst>
            </a:custGeom>
            <a:solidFill>
              <a:srgbClr val="D6E4FD"/>
            </a:solidFill>
            <a:ln w="12700">
              <a:solidFill>
                <a:srgbClr val="000000"/>
              </a:solidFill>
            </a:ln>
          </p:spPr>
        </p:sp>
      </p:grpSp>
      <p:grpSp>
        <p:nvGrpSpPr>
          <p:cNvPr name="Group 16" id="16"/>
          <p:cNvGrpSpPr/>
          <p:nvPr/>
        </p:nvGrpSpPr>
        <p:grpSpPr>
          <a:xfrm rot="0">
            <a:off x="16105780" y="5037660"/>
            <a:ext cx="5108" cy="11946"/>
            <a:chOff x="0" y="0"/>
            <a:chExt cx="6811" cy="15928"/>
          </a:xfrm>
        </p:grpSpPr>
        <p:sp>
          <p:nvSpPr>
            <p:cNvPr name="Freeform 17" id="17"/>
            <p:cNvSpPr/>
            <p:nvPr/>
          </p:nvSpPr>
          <p:spPr>
            <a:xfrm flipH="false" flipV="false" rot="0">
              <a:off x="0" y="0"/>
              <a:ext cx="5928" cy="15875"/>
            </a:xfrm>
            <a:custGeom>
              <a:avLst/>
              <a:gdLst/>
              <a:ahLst/>
              <a:cxnLst/>
              <a:rect r="r" b="b" t="t" l="l"/>
              <a:pathLst>
                <a:path h="15875" w="5928">
                  <a:moveTo>
                    <a:pt x="0" y="0"/>
                  </a:moveTo>
                  <a:lnTo>
                    <a:pt x="0" y="15875"/>
                  </a:lnTo>
                  <a:cubicBezTo>
                    <a:pt x="1524" y="14097"/>
                    <a:pt x="3048" y="11684"/>
                    <a:pt x="4445" y="9906"/>
                  </a:cubicBezTo>
                  <a:cubicBezTo>
                    <a:pt x="6858" y="7239"/>
                    <a:pt x="6096" y="3429"/>
                    <a:pt x="3810" y="1524"/>
                  </a:cubicBezTo>
                  <a:cubicBezTo>
                    <a:pt x="2667" y="889"/>
                    <a:pt x="1143" y="0"/>
                    <a:pt x="0" y="0"/>
                  </a:cubicBezTo>
                  <a:close/>
                </a:path>
              </a:pathLst>
            </a:custGeom>
            <a:solidFill>
              <a:srgbClr val="CCDDFD"/>
            </a:solidFill>
            <a:ln w="12700">
              <a:solidFill>
                <a:srgbClr val="000000"/>
              </a:solidFill>
            </a:ln>
          </p:spPr>
        </p:sp>
      </p:grpSp>
      <p:sp>
        <p:nvSpPr>
          <p:cNvPr name="Freeform 18" id="18"/>
          <p:cNvSpPr/>
          <p:nvPr/>
        </p:nvSpPr>
        <p:spPr>
          <a:xfrm flipH="false" flipV="false" rot="0">
            <a:off x="9411287" y="3322395"/>
            <a:ext cx="6779878" cy="4645250"/>
          </a:xfrm>
          <a:custGeom>
            <a:avLst/>
            <a:gdLst/>
            <a:ahLst/>
            <a:cxnLst/>
            <a:rect r="r" b="b" t="t" l="l"/>
            <a:pathLst>
              <a:path h="4645250" w="6779878">
                <a:moveTo>
                  <a:pt x="0" y="0"/>
                </a:moveTo>
                <a:lnTo>
                  <a:pt x="6779878" y="0"/>
                </a:lnTo>
                <a:lnTo>
                  <a:pt x="6779878" y="4645250"/>
                </a:lnTo>
                <a:lnTo>
                  <a:pt x="0" y="46452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0524092" y="4170406"/>
            <a:ext cx="2109844" cy="5247288"/>
          </a:xfrm>
          <a:custGeom>
            <a:avLst/>
            <a:gdLst/>
            <a:ahLst/>
            <a:cxnLst/>
            <a:rect r="r" b="b" t="t" l="l"/>
            <a:pathLst>
              <a:path h="5247288" w="2109844">
                <a:moveTo>
                  <a:pt x="0" y="0"/>
                </a:moveTo>
                <a:lnTo>
                  <a:pt x="2109844" y="0"/>
                </a:lnTo>
                <a:lnTo>
                  <a:pt x="2109844" y="5247288"/>
                </a:lnTo>
                <a:lnTo>
                  <a:pt x="0" y="52472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0" id="20"/>
          <p:cNvGrpSpPr/>
          <p:nvPr/>
        </p:nvGrpSpPr>
        <p:grpSpPr>
          <a:xfrm rot="0">
            <a:off x="442630" y="6741845"/>
            <a:ext cx="1215000" cy="1225800"/>
            <a:chOff x="0" y="0"/>
            <a:chExt cx="1620000" cy="1634400"/>
          </a:xfrm>
        </p:grpSpPr>
        <p:sp>
          <p:nvSpPr>
            <p:cNvPr name="Freeform 21" id="21"/>
            <p:cNvSpPr/>
            <p:nvPr/>
          </p:nvSpPr>
          <p:spPr>
            <a:xfrm flipH="false" flipV="false" rot="0">
              <a:off x="0" y="0"/>
              <a:ext cx="1620012" cy="1634363"/>
            </a:xfrm>
            <a:custGeom>
              <a:avLst/>
              <a:gdLst/>
              <a:ahLst/>
              <a:cxnLst/>
              <a:rect r="r" b="b" t="t" l="l"/>
              <a:pathLst>
                <a:path h="1634363" w="1620012">
                  <a:moveTo>
                    <a:pt x="0" y="69850"/>
                  </a:moveTo>
                  <a:cubicBezTo>
                    <a:pt x="0" y="31242"/>
                    <a:pt x="31242" y="0"/>
                    <a:pt x="69850" y="0"/>
                  </a:cubicBezTo>
                  <a:lnTo>
                    <a:pt x="1550162" y="0"/>
                  </a:lnTo>
                  <a:cubicBezTo>
                    <a:pt x="1588770" y="0"/>
                    <a:pt x="1620012" y="31242"/>
                    <a:pt x="1620012" y="69850"/>
                  </a:cubicBezTo>
                  <a:lnTo>
                    <a:pt x="1620012" y="1564513"/>
                  </a:lnTo>
                  <a:cubicBezTo>
                    <a:pt x="1620012" y="1603121"/>
                    <a:pt x="1588770" y="1634363"/>
                    <a:pt x="1550162" y="1634363"/>
                  </a:cubicBezTo>
                  <a:lnTo>
                    <a:pt x="69850" y="1634363"/>
                  </a:lnTo>
                  <a:cubicBezTo>
                    <a:pt x="31242" y="1634363"/>
                    <a:pt x="0" y="1603121"/>
                    <a:pt x="0" y="1564513"/>
                  </a:cubicBezTo>
                  <a:close/>
                </a:path>
              </a:pathLst>
            </a:custGeom>
            <a:solidFill>
              <a:srgbClr val="FFF2CC"/>
            </a:solidFill>
            <a:ln w="12700">
              <a:solidFill>
                <a:srgbClr val="000000"/>
              </a:solidFill>
            </a:ln>
          </p:spPr>
        </p:sp>
      </p:grpSp>
      <p:grpSp>
        <p:nvGrpSpPr>
          <p:cNvPr name="Group 22" id="22"/>
          <p:cNvGrpSpPr/>
          <p:nvPr/>
        </p:nvGrpSpPr>
        <p:grpSpPr>
          <a:xfrm rot="0">
            <a:off x="442630" y="8645400"/>
            <a:ext cx="1215000" cy="1225800"/>
            <a:chOff x="0" y="0"/>
            <a:chExt cx="1620000" cy="1634400"/>
          </a:xfrm>
        </p:grpSpPr>
        <p:sp>
          <p:nvSpPr>
            <p:cNvPr name="Freeform 23" id="23"/>
            <p:cNvSpPr/>
            <p:nvPr/>
          </p:nvSpPr>
          <p:spPr>
            <a:xfrm flipH="false" flipV="false" rot="0">
              <a:off x="0" y="0"/>
              <a:ext cx="1620012" cy="1634363"/>
            </a:xfrm>
            <a:custGeom>
              <a:avLst/>
              <a:gdLst/>
              <a:ahLst/>
              <a:cxnLst/>
              <a:rect r="r" b="b" t="t" l="l"/>
              <a:pathLst>
                <a:path h="1634363" w="1620012">
                  <a:moveTo>
                    <a:pt x="0" y="69850"/>
                  </a:moveTo>
                  <a:cubicBezTo>
                    <a:pt x="0" y="31242"/>
                    <a:pt x="31242" y="0"/>
                    <a:pt x="69850" y="0"/>
                  </a:cubicBezTo>
                  <a:lnTo>
                    <a:pt x="1550162" y="0"/>
                  </a:lnTo>
                  <a:cubicBezTo>
                    <a:pt x="1588770" y="0"/>
                    <a:pt x="1620012" y="31242"/>
                    <a:pt x="1620012" y="69850"/>
                  </a:cubicBezTo>
                  <a:lnTo>
                    <a:pt x="1620012" y="1564513"/>
                  </a:lnTo>
                  <a:cubicBezTo>
                    <a:pt x="1620012" y="1603121"/>
                    <a:pt x="1588770" y="1634363"/>
                    <a:pt x="1550162" y="1634363"/>
                  </a:cubicBezTo>
                  <a:lnTo>
                    <a:pt x="69850" y="1634363"/>
                  </a:lnTo>
                  <a:cubicBezTo>
                    <a:pt x="31242" y="1634363"/>
                    <a:pt x="0" y="1603121"/>
                    <a:pt x="0" y="1564513"/>
                  </a:cubicBezTo>
                  <a:close/>
                </a:path>
              </a:pathLst>
            </a:custGeom>
            <a:solidFill>
              <a:srgbClr val="FFF2CC"/>
            </a:solidFill>
            <a:ln w="12700">
              <a:solidFill>
                <a:srgbClr val="000000"/>
              </a:solidFill>
            </a:ln>
          </p:spPr>
        </p:sp>
      </p:grpSp>
      <p:grpSp>
        <p:nvGrpSpPr>
          <p:cNvPr name="Group 24" id="24"/>
          <p:cNvGrpSpPr/>
          <p:nvPr/>
        </p:nvGrpSpPr>
        <p:grpSpPr>
          <a:xfrm rot="0">
            <a:off x="442630" y="4436706"/>
            <a:ext cx="1215000" cy="1225800"/>
            <a:chOff x="0" y="0"/>
            <a:chExt cx="1620000" cy="1634400"/>
          </a:xfrm>
        </p:grpSpPr>
        <p:sp>
          <p:nvSpPr>
            <p:cNvPr name="Freeform 25" id="25"/>
            <p:cNvSpPr/>
            <p:nvPr/>
          </p:nvSpPr>
          <p:spPr>
            <a:xfrm flipH="false" flipV="false" rot="0">
              <a:off x="0" y="0"/>
              <a:ext cx="1620012" cy="1634363"/>
            </a:xfrm>
            <a:custGeom>
              <a:avLst/>
              <a:gdLst/>
              <a:ahLst/>
              <a:cxnLst/>
              <a:rect r="r" b="b" t="t" l="l"/>
              <a:pathLst>
                <a:path h="1634363" w="1620012">
                  <a:moveTo>
                    <a:pt x="0" y="69850"/>
                  </a:moveTo>
                  <a:cubicBezTo>
                    <a:pt x="0" y="31242"/>
                    <a:pt x="31242" y="0"/>
                    <a:pt x="69850" y="0"/>
                  </a:cubicBezTo>
                  <a:lnTo>
                    <a:pt x="1550162" y="0"/>
                  </a:lnTo>
                  <a:cubicBezTo>
                    <a:pt x="1588770" y="0"/>
                    <a:pt x="1620012" y="31242"/>
                    <a:pt x="1620012" y="69850"/>
                  </a:cubicBezTo>
                  <a:lnTo>
                    <a:pt x="1620012" y="1564513"/>
                  </a:lnTo>
                  <a:cubicBezTo>
                    <a:pt x="1620012" y="1603121"/>
                    <a:pt x="1588770" y="1634363"/>
                    <a:pt x="1550162" y="1634363"/>
                  </a:cubicBezTo>
                  <a:lnTo>
                    <a:pt x="69850" y="1634363"/>
                  </a:lnTo>
                  <a:cubicBezTo>
                    <a:pt x="31242" y="1634363"/>
                    <a:pt x="0" y="1603121"/>
                    <a:pt x="0" y="1564513"/>
                  </a:cubicBezTo>
                  <a:close/>
                </a:path>
              </a:pathLst>
            </a:custGeom>
            <a:solidFill>
              <a:srgbClr val="FFF2CC"/>
            </a:solidFill>
            <a:ln w="12700">
              <a:solidFill>
                <a:srgbClr val="000000"/>
              </a:solidFill>
            </a:ln>
          </p:spPr>
        </p:sp>
      </p:grpSp>
      <p:grpSp>
        <p:nvGrpSpPr>
          <p:cNvPr name="Group 26" id="26"/>
          <p:cNvGrpSpPr/>
          <p:nvPr/>
        </p:nvGrpSpPr>
        <p:grpSpPr>
          <a:xfrm rot="0">
            <a:off x="442630" y="2096595"/>
            <a:ext cx="1215000" cy="1225800"/>
            <a:chOff x="0" y="0"/>
            <a:chExt cx="1620000" cy="1634400"/>
          </a:xfrm>
        </p:grpSpPr>
        <p:sp>
          <p:nvSpPr>
            <p:cNvPr name="Freeform 27" id="27"/>
            <p:cNvSpPr/>
            <p:nvPr/>
          </p:nvSpPr>
          <p:spPr>
            <a:xfrm flipH="false" flipV="false" rot="0">
              <a:off x="0" y="0"/>
              <a:ext cx="1620012" cy="1634363"/>
            </a:xfrm>
            <a:custGeom>
              <a:avLst/>
              <a:gdLst/>
              <a:ahLst/>
              <a:cxnLst/>
              <a:rect r="r" b="b" t="t" l="l"/>
              <a:pathLst>
                <a:path h="1634363" w="1620012">
                  <a:moveTo>
                    <a:pt x="0" y="69850"/>
                  </a:moveTo>
                  <a:cubicBezTo>
                    <a:pt x="0" y="31242"/>
                    <a:pt x="31242" y="0"/>
                    <a:pt x="69850" y="0"/>
                  </a:cubicBezTo>
                  <a:lnTo>
                    <a:pt x="1550162" y="0"/>
                  </a:lnTo>
                  <a:cubicBezTo>
                    <a:pt x="1588770" y="0"/>
                    <a:pt x="1620012" y="31242"/>
                    <a:pt x="1620012" y="69850"/>
                  </a:cubicBezTo>
                  <a:lnTo>
                    <a:pt x="1620012" y="1564513"/>
                  </a:lnTo>
                  <a:cubicBezTo>
                    <a:pt x="1620012" y="1603121"/>
                    <a:pt x="1588770" y="1634363"/>
                    <a:pt x="1550162" y="1634363"/>
                  </a:cubicBezTo>
                  <a:lnTo>
                    <a:pt x="69850" y="1634363"/>
                  </a:lnTo>
                  <a:cubicBezTo>
                    <a:pt x="31242" y="1634363"/>
                    <a:pt x="0" y="1603121"/>
                    <a:pt x="0" y="1564513"/>
                  </a:cubicBezTo>
                  <a:close/>
                </a:path>
              </a:pathLst>
            </a:custGeom>
            <a:solidFill>
              <a:srgbClr val="FFF2CC"/>
            </a:solidFill>
            <a:ln w="12700">
              <a:solidFill>
                <a:srgbClr val="000000"/>
              </a:solidFill>
            </a:ln>
          </p:spPr>
        </p:sp>
      </p:grpSp>
      <p:grpSp>
        <p:nvGrpSpPr>
          <p:cNvPr name="Group 28" id="28"/>
          <p:cNvGrpSpPr/>
          <p:nvPr/>
        </p:nvGrpSpPr>
        <p:grpSpPr>
          <a:xfrm rot="0">
            <a:off x="1254550" y="3522611"/>
            <a:ext cx="5538248" cy="914095"/>
            <a:chOff x="0" y="0"/>
            <a:chExt cx="7384331" cy="1218794"/>
          </a:xfrm>
        </p:grpSpPr>
        <p:sp>
          <p:nvSpPr>
            <p:cNvPr name="Freeform 29" id="29"/>
            <p:cNvSpPr/>
            <p:nvPr/>
          </p:nvSpPr>
          <p:spPr>
            <a:xfrm flipH="false" flipV="false" rot="0">
              <a:off x="0" y="0"/>
              <a:ext cx="7384331" cy="1218794"/>
            </a:xfrm>
            <a:custGeom>
              <a:avLst/>
              <a:gdLst/>
              <a:ahLst/>
              <a:cxnLst/>
              <a:rect r="r" b="b" t="t" l="l"/>
              <a:pathLst>
                <a:path h="1218794" w="7384331">
                  <a:moveTo>
                    <a:pt x="0" y="0"/>
                  </a:moveTo>
                  <a:lnTo>
                    <a:pt x="7384331" y="0"/>
                  </a:lnTo>
                  <a:lnTo>
                    <a:pt x="7384331" y="1218794"/>
                  </a:lnTo>
                  <a:lnTo>
                    <a:pt x="0" y="1218794"/>
                  </a:lnTo>
                  <a:close/>
                </a:path>
              </a:pathLst>
            </a:custGeom>
            <a:solidFill>
              <a:srgbClr val="000000">
                <a:alpha val="0"/>
              </a:srgbClr>
            </a:solidFill>
          </p:spPr>
        </p:sp>
        <p:sp>
          <p:nvSpPr>
            <p:cNvPr name="TextBox 30" id="30"/>
            <p:cNvSpPr txBox="true"/>
            <p:nvPr/>
          </p:nvSpPr>
          <p:spPr>
            <a:xfrm>
              <a:off x="0" y="0"/>
              <a:ext cx="7384331" cy="1218794"/>
            </a:xfrm>
            <a:prstGeom prst="rect">
              <a:avLst/>
            </a:prstGeom>
          </p:spPr>
          <p:txBody>
            <a:bodyPr anchor="b" rtlCol="false" tIns="0" lIns="0" bIns="0" rIns="0"/>
            <a:lstStyle/>
            <a:p>
              <a:pPr algn="l">
                <a:lnSpc>
                  <a:spcPts val="5759"/>
                </a:lnSpc>
              </a:pPr>
              <a:r>
                <a:rPr lang="en-US" sz="4800">
                  <a:solidFill>
                    <a:srgbClr val="434343"/>
                  </a:solidFill>
                  <a:latin typeface="Staatliches"/>
                  <a:ea typeface="Staatliches"/>
                  <a:cs typeface="Staatliches"/>
                  <a:sym typeface="Staatliches"/>
                </a:rPr>
                <a:t>Negative</a:t>
              </a:r>
              <a:r>
                <a:rPr lang="en-US" sz="4800">
                  <a:solidFill>
                    <a:srgbClr val="434343"/>
                  </a:solidFill>
                  <a:latin typeface="Staatliches"/>
                  <a:ea typeface="Staatliches"/>
                  <a:cs typeface="Staatliches"/>
                  <a:sym typeface="Staatliches"/>
                </a:rPr>
                <a:t> GDP Growth</a:t>
              </a:r>
            </a:p>
          </p:txBody>
        </p:sp>
      </p:grpSp>
      <p:sp>
        <p:nvSpPr>
          <p:cNvPr name="TextBox 31" id="31"/>
          <p:cNvSpPr txBox="true"/>
          <p:nvPr/>
        </p:nvSpPr>
        <p:spPr>
          <a:xfrm rot="0">
            <a:off x="1862385" y="2588970"/>
            <a:ext cx="3386581" cy="73342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Malta</a:t>
            </a:r>
            <a:r>
              <a:rPr lang="en-US" sz="2400">
                <a:solidFill>
                  <a:srgbClr val="434343"/>
                </a:solidFill>
                <a:latin typeface="Arimo"/>
                <a:ea typeface="Arimo"/>
                <a:cs typeface="Arimo"/>
                <a:sym typeface="Arimo"/>
              </a:rPr>
              <a:t>, Mongolia, Mozambique, Jamaica</a:t>
            </a:r>
          </a:p>
        </p:txBody>
      </p:sp>
      <p:grpSp>
        <p:nvGrpSpPr>
          <p:cNvPr name="Group 32" id="32"/>
          <p:cNvGrpSpPr/>
          <p:nvPr/>
        </p:nvGrpSpPr>
        <p:grpSpPr>
          <a:xfrm rot="0">
            <a:off x="1400775" y="1735566"/>
            <a:ext cx="4309800" cy="914095"/>
            <a:chOff x="0" y="0"/>
            <a:chExt cx="5746400" cy="1218794"/>
          </a:xfrm>
        </p:grpSpPr>
        <p:sp>
          <p:nvSpPr>
            <p:cNvPr name="Freeform 33" id="33"/>
            <p:cNvSpPr/>
            <p:nvPr/>
          </p:nvSpPr>
          <p:spPr>
            <a:xfrm flipH="false" flipV="false" rot="0">
              <a:off x="0" y="0"/>
              <a:ext cx="5746400" cy="1218794"/>
            </a:xfrm>
            <a:custGeom>
              <a:avLst/>
              <a:gdLst/>
              <a:ahLst/>
              <a:cxnLst/>
              <a:rect r="r" b="b" t="t" l="l"/>
              <a:pathLst>
                <a:path h="1218794" w="5746400">
                  <a:moveTo>
                    <a:pt x="0" y="0"/>
                  </a:moveTo>
                  <a:lnTo>
                    <a:pt x="5746400" y="0"/>
                  </a:lnTo>
                  <a:lnTo>
                    <a:pt x="5746400" y="1218794"/>
                  </a:lnTo>
                  <a:lnTo>
                    <a:pt x="0" y="1218794"/>
                  </a:lnTo>
                  <a:close/>
                </a:path>
              </a:pathLst>
            </a:custGeom>
            <a:solidFill>
              <a:srgbClr val="000000">
                <a:alpha val="0"/>
              </a:srgbClr>
            </a:solidFill>
          </p:spPr>
        </p:sp>
        <p:sp>
          <p:nvSpPr>
            <p:cNvPr name="TextBox 34" id="34"/>
            <p:cNvSpPr txBox="true"/>
            <p:nvPr/>
          </p:nvSpPr>
          <p:spPr>
            <a:xfrm>
              <a:off x="0" y="0"/>
              <a:ext cx="5746400" cy="1218794"/>
            </a:xfrm>
            <a:prstGeom prst="rect">
              <a:avLst/>
            </a:prstGeom>
          </p:spPr>
          <p:txBody>
            <a:bodyPr anchor="b" rtlCol="false" tIns="0" lIns="0" bIns="0" rIns="0"/>
            <a:lstStyle/>
            <a:p>
              <a:pPr algn="l">
                <a:lnSpc>
                  <a:spcPts val="5759"/>
                </a:lnSpc>
              </a:pPr>
              <a:r>
                <a:rPr lang="en-US" sz="4800">
                  <a:solidFill>
                    <a:srgbClr val="434343"/>
                  </a:solidFill>
                  <a:latin typeface="Staatliches"/>
                  <a:ea typeface="Staatliches"/>
                  <a:cs typeface="Staatliches"/>
                  <a:sym typeface="Staatliches"/>
                </a:rPr>
                <a:t>Lowest</a:t>
              </a:r>
              <a:r>
                <a:rPr lang="en-US" sz="4800">
                  <a:solidFill>
                    <a:srgbClr val="434343"/>
                  </a:solidFill>
                  <a:latin typeface="Staatliches"/>
                  <a:ea typeface="Staatliches"/>
                  <a:cs typeface="Staatliches"/>
                  <a:sym typeface="Staatliches"/>
                </a:rPr>
                <a:t> GDP</a:t>
              </a:r>
            </a:p>
          </p:txBody>
        </p:sp>
      </p:grpSp>
      <p:sp>
        <p:nvSpPr>
          <p:cNvPr name="TextBox 35" id="35"/>
          <p:cNvSpPr txBox="true"/>
          <p:nvPr/>
        </p:nvSpPr>
        <p:spPr>
          <a:xfrm rot="0">
            <a:off x="1862385" y="4565180"/>
            <a:ext cx="2744494" cy="73342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Venezue</a:t>
            </a:r>
            <a:r>
              <a:rPr lang="en-US" sz="2400">
                <a:solidFill>
                  <a:srgbClr val="434343"/>
                </a:solidFill>
                <a:latin typeface="Arimo"/>
                <a:ea typeface="Arimo"/>
                <a:cs typeface="Arimo"/>
                <a:sym typeface="Arimo"/>
              </a:rPr>
              <a:t>la (-24), Bahrain, Namibia</a:t>
            </a:r>
          </a:p>
        </p:txBody>
      </p:sp>
      <p:grpSp>
        <p:nvGrpSpPr>
          <p:cNvPr name="Group 36" id="36"/>
          <p:cNvGrpSpPr/>
          <p:nvPr/>
        </p:nvGrpSpPr>
        <p:grpSpPr>
          <a:xfrm rot="0">
            <a:off x="1275453" y="5879955"/>
            <a:ext cx="4309800" cy="914095"/>
            <a:chOff x="0" y="0"/>
            <a:chExt cx="5746400" cy="1218794"/>
          </a:xfrm>
        </p:grpSpPr>
        <p:sp>
          <p:nvSpPr>
            <p:cNvPr name="Freeform 37" id="37"/>
            <p:cNvSpPr/>
            <p:nvPr/>
          </p:nvSpPr>
          <p:spPr>
            <a:xfrm flipH="false" flipV="false" rot="0">
              <a:off x="0" y="0"/>
              <a:ext cx="5746400" cy="1218794"/>
            </a:xfrm>
            <a:custGeom>
              <a:avLst/>
              <a:gdLst/>
              <a:ahLst/>
              <a:cxnLst/>
              <a:rect r="r" b="b" t="t" l="l"/>
              <a:pathLst>
                <a:path h="1218794" w="5746400">
                  <a:moveTo>
                    <a:pt x="0" y="0"/>
                  </a:moveTo>
                  <a:lnTo>
                    <a:pt x="5746400" y="0"/>
                  </a:lnTo>
                  <a:lnTo>
                    <a:pt x="5746400" y="1218794"/>
                  </a:lnTo>
                  <a:lnTo>
                    <a:pt x="0" y="1218794"/>
                  </a:lnTo>
                  <a:close/>
                </a:path>
              </a:pathLst>
            </a:custGeom>
            <a:solidFill>
              <a:srgbClr val="000000">
                <a:alpha val="0"/>
              </a:srgbClr>
            </a:solidFill>
          </p:spPr>
        </p:sp>
        <p:sp>
          <p:nvSpPr>
            <p:cNvPr name="TextBox 38" id="38"/>
            <p:cNvSpPr txBox="true"/>
            <p:nvPr/>
          </p:nvSpPr>
          <p:spPr>
            <a:xfrm>
              <a:off x="0" y="0"/>
              <a:ext cx="5746400" cy="1218794"/>
            </a:xfrm>
            <a:prstGeom prst="rect">
              <a:avLst/>
            </a:prstGeom>
          </p:spPr>
          <p:txBody>
            <a:bodyPr anchor="b" rtlCol="false" tIns="0" lIns="0" bIns="0" rIns="0"/>
            <a:lstStyle/>
            <a:p>
              <a:pPr algn="l">
                <a:lnSpc>
                  <a:spcPts val="5759"/>
                </a:lnSpc>
              </a:pPr>
              <a:r>
                <a:rPr lang="en-US" sz="4800">
                  <a:solidFill>
                    <a:srgbClr val="434343"/>
                  </a:solidFill>
                  <a:latin typeface="Staatliches"/>
                  <a:ea typeface="Staatliches"/>
                  <a:cs typeface="Staatliches"/>
                  <a:sym typeface="Staatliches"/>
                </a:rPr>
                <a:t>Low</a:t>
              </a:r>
              <a:r>
                <a:rPr lang="en-US" sz="4800">
                  <a:solidFill>
                    <a:srgbClr val="434343"/>
                  </a:solidFill>
                  <a:latin typeface="Staatliches"/>
                  <a:ea typeface="Staatliches"/>
                  <a:cs typeface="Staatliches"/>
                  <a:sym typeface="Staatliches"/>
                </a:rPr>
                <a:t>est Debt/GDP</a:t>
              </a:r>
            </a:p>
          </p:txBody>
        </p:sp>
      </p:grpSp>
      <p:sp>
        <p:nvSpPr>
          <p:cNvPr name="TextBox 39" id="39"/>
          <p:cNvSpPr txBox="true"/>
          <p:nvPr/>
        </p:nvSpPr>
        <p:spPr>
          <a:xfrm rot="0">
            <a:off x="1862385" y="6732320"/>
            <a:ext cx="2508830" cy="109537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Lux</a:t>
            </a:r>
            <a:r>
              <a:rPr lang="en-US" sz="2400">
                <a:solidFill>
                  <a:srgbClr val="434343"/>
                </a:solidFill>
                <a:latin typeface="Arimo"/>
                <a:ea typeface="Arimo"/>
                <a:cs typeface="Arimo"/>
                <a:sym typeface="Arimo"/>
              </a:rPr>
              <a:t>embourg, Botswana, Turkey, Bulgaria</a:t>
            </a:r>
          </a:p>
        </p:txBody>
      </p:sp>
      <p:grpSp>
        <p:nvGrpSpPr>
          <p:cNvPr name="Group 40" id="40"/>
          <p:cNvGrpSpPr/>
          <p:nvPr/>
        </p:nvGrpSpPr>
        <p:grpSpPr>
          <a:xfrm rot="0">
            <a:off x="1400775" y="7967645"/>
            <a:ext cx="4644996" cy="914095"/>
            <a:chOff x="0" y="0"/>
            <a:chExt cx="6193328" cy="1218794"/>
          </a:xfrm>
        </p:grpSpPr>
        <p:sp>
          <p:nvSpPr>
            <p:cNvPr name="Freeform 41" id="41"/>
            <p:cNvSpPr/>
            <p:nvPr/>
          </p:nvSpPr>
          <p:spPr>
            <a:xfrm flipH="false" flipV="false" rot="0">
              <a:off x="0" y="0"/>
              <a:ext cx="6193328" cy="1218794"/>
            </a:xfrm>
            <a:custGeom>
              <a:avLst/>
              <a:gdLst/>
              <a:ahLst/>
              <a:cxnLst/>
              <a:rect r="r" b="b" t="t" l="l"/>
              <a:pathLst>
                <a:path h="1218794" w="6193328">
                  <a:moveTo>
                    <a:pt x="0" y="0"/>
                  </a:moveTo>
                  <a:lnTo>
                    <a:pt x="6193328" y="0"/>
                  </a:lnTo>
                  <a:lnTo>
                    <a:pt x="6193328" y="1218794"/>
                  </a:lnTo>
                  <a:lnTo>
                    <a:pt x="0" y="1218794"/>
                  </a:lnTo>
                  <a:close/>
                </a:path>
              </a:pathLst>
            </a:custGeom>
            <a:solidFill>
              <a:srgbClr val="000000">
                <a:alpha val="0"/>
              </a:srgbClr>
            </a:solidFill>
          </p:spPr>
        </p:sp>
        <p:sp>
          <p:nvSpPr>
            <p:cNvPr name="TextBox 42" id="42"/>
            <p:cNvSpPr txBox="true"/>
            <p:nvPr/>
          </p:nvSpPr>
          <p:spPr>
            <a:xfrm>
              <a:off x="0" y="0"/>
              <a:ext cx="6193328" cy="1218794"/>
            </a:xfrm>
            <a:prstGeom prst="rect">
              <a:avLst/>
            </a:prstGeom>
          </p:spPr>
          <p:txBody>
            <a:bodyPr anchor="b" rtlCol="false" tIns="0" lIns="0" bIns="0" rIns="0"/>
            <a:lstStyle/>
            <a:p>
              <a:pPr algn="l">
                <a:lnSpc>
                  <a:spcPts val="5759"/>
                </a:lnSpc>
              </a:pPr>
              <a:r>
                <a:rPr lang="en-US" sz="4800">
                  <a:solidFill>
                    <a:srgbClr val="434343"/>
                  </a:solidFill>
                  <a:latin typeface="Staatliches"/>
                  <a:ea typeface="Staatliches"/>
                  <a:cs typeface="Staatliches"/>
                  <a:sym typeface="Staatliches"/>
                </a:rPr>
                <a:t>Lowest</a:t>
              </a:r>
              <a:r>
                <a:rPr lang="en-US" sz="4800">
                  <a:solidFill>
                    <a:srgbClr val="434343"/>
                  </a:solidFill>
                  <a:latin typeface="Staatliches"/>
                  <a:ea typeface="Staatliches"/>
                  <a:cs typeface="Staatliches"/>
                  <a:sym typeface="Staatliches"/>
                </a:rPr>
                <a:t> Total Debt</a:t>
              </a:r>
            </a:p>
          </p:txBody>
        </p:sp>
      </p:grpSp>
      <p:sp>
        <p:nvSpPr>
          <p:cNvPr name="TextBox 43" id="43"/>
          <p:cNvSpPr txBox="true"/>
          <p:nvPr/>
        </p:nvSpPr>
        <p:spPr>
          <a:xfrm rot="0">
            <a:off x="1980217" y="8827820"/>
            <a:ext cx="2508830" cy="73342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Es</a:t>
            </a:r>
            <a:r>
              <a:rPr lang="en-US" sz="2400">
                <a:solidFill>
                  <a:srgbClr val="434343"/>
                </a:solidFill>
                <a:latin typeface="Arimo"/>
                <a:ea typeface="Arimo"/>
                <a:cs typeface="Arimo"/>
                <a:sym typeface="Arimo"/>
              </a:rPr>
              <a:t>tonia ($10.1), Rwanda, Namibia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DAG49_MUxF0</dc:identifier>
  <dcterms:modified xsi:type="dcterms:W3CDTF">2011-08-01T06:04:30Z</dcterms:modified>
  <cp:revision>1</cp:revision>
  <dc:title>World Economics (2).pptx</dc:title>
</cp:coreProperties>
</file>